
<file path=[Content_Types].xml><?xml version="1.0" encoding="utf-8"?>
<Types xmlns="http://schemas.openxmlformats.org/package/2006/content-types">
  <Default Extension="png" ContentType="image/png"/>
  <Default Extension="mp3" ContentType="audio/mpeg"/>
  <Default Extension="jpeg" ContentType="image/jpeg"/>
  <Default Extension="m4a" ContentType="audio/mp4"/>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8" r:id="rId12"/>
    <p:sldId id="269" r:id="rId13"/>
    <p:sldId id="266" r:id="rId14"/>
    <p:sldId id="267" r:id="rId15"/>
    <p:sldId id="271" r:id="rId16"/>
    <p:sldId id="272" r:id="rId17"/>
    <p:sldId id="274" r:id="rId18"/>
    <p:sldId id="276" r:id="rId19"/>
    <p:sldId id="275" r:id="rId20"/>
    <p:sldId id="277" r:id="rId21"/>
    <p:sldId id="279" r:id="rId22"/>
    <p:sldId id="280" r:id="rId23"/>
    <p:sldId id="278" r:id="rId24"/>
    <p:sldId id="273" r:id="rId25"/>
    <p:sldId id="281" r:id="rId26"/>
    <p:sldId id="282"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17" autoAdjust="0"/>
    <p:restoredTop sz="80194" autoAdjust="0"/>
  </p:normalViewPr>
  <p:slideViewPr>
    <p:cSldViewPr snapToGrid="0">
      <p:cViewPr varScale="1">
        <p:scale>
          <a:sx n="88" d="100"/>
          <a:sy n="88" d="100"/>
        </p:scale>
        <p:origin x="1020" y="120"/>
      </p:cViewPr>
      <p:guideLst>
        <p:guide orient="horz" pos="2160"/>
        <p:guide pos="3840"/>
      </p:guideLst>
    </p:cSldViewPr>
  </p:slideViewPr>
  <p:outlineViewPr>
    <p:cViewPr>
      <p:scale>
        <a:sx n="33" d="100"/>
        <a:sy n="33" d="100"/>
      </p:scale>
      <p:origin x="0" y="14707"/>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38" d="100"/>
          <a:sy n="38" d="100"/>
        </p:scale>
        <p:origin x="-2314" y="-67"/>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029"/>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B98638-8B6A-4D1E-B77B-E3F36C0746A8}" type="datetimeFigureOut">
              <a:rPr lang="en-029" smtClean="0"/>
              <a:t>27/09/2017</a:t>
            </a:fld>
            <a:endParaRPr lang="en-029"/>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029"/>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029"/>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029"/>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D5A9E7-B950-485C-A441-BD35DC112F2D}" type="slidenum">
              <a:rPr lang="en-029" smtClean="0"/>
              <a:t>‹#›</a:t>
            </a:fld>
            <a:endParaRPr lang="en-029"/>
          </a:p>
        </p:txBody>
      </p:sp>
    </p:spTree>
    <p:extLst>
      <p:ext uri="{BB962C8B-B14F-4D97-AF65-F5344CB8AC3E}">
        <p14:creationId xmlns:p14="http://schemas.microsoft.com/office/powerpoint/2010/main" val="1849193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D5A9E7-B950-485C-A441-BD35DC112F2D}" type="slidenum">
              <a:rPr lang="en-029" smtClean="0"/>
              <a:t>2</a:t>
            </a:fld>
            <a:endParaRPr lang="en-029"/>
          </a:p>
        </p:txBody>
      </p:sp>
    </p:spTree>
    <p:extLst>
      <p:ext uri="{BB962C8B-B14F-4D97-AF65-F5344CB8AC3E}">
        <p14:creationId xmlns:p14="http://schemas.microsoft.com/office/powerpoint/2010/main" val="2908715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029" dirty="0">
              <a:solidFill>
                <a:schemeClr val="tx2"/>
              </a:solidFill>
            </a:endParaRPr>
          </a:p>
        </p:txBody>
      </p:sp>
      <p:sp>
        <p:nvSpPr>
          <p:cNvPr id="4" name="Slide Number Placeholder 3"/>
          <p:cNvSpPr>
            <a:spLocks noGrp="1"/>
          </p:cNvSpPr>
          <p:nvPr>
            <p:ph type="sldNum" sz="quarter" idx="10"/>
          </p:nvPr>
        </p:nvSpPr>
        <p:spPr/>
        <p:txBody>
          <a:bodyPr/>
          <a:lstStyle/>
          <a:p>
            <a:fld id="{5FD5A9E7-B950-485C-A441-BD35DC112F2D}" type="slidenum">
              <a:rPr lang="en-029" smtClean="0"/>
              <a:t>13</a:t>
            </a:fld>
            <a:endParaRPr lang="en-029"/>
          </a:p>
        </p:txBody>
      </p:sp>
    </p:spTree>
    <p:extLst>
      <p:ext uri="{BB962C8B-B14F-4D97-AF65-F5344CB8AC3E}">
        <p14:creationId xmlns:p14="http://schemas.microsoft.com/office/powerpoint/2010/main" val="1954708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029" dirty="0"/>
          </a:p>
        </p:txBody>
      </p:sp>
      <p:sp>
        <p:nvSpPr>
          <p:cNvPr id="4" name="Slide Number Placeholder 3"/>
          <p:cNvSpPr>
            <a:spLocks noGrp="1"/>
          </p:cNvSpPr>
          <p:nvPr>
            <p:ph type="sldNum" sz="quarter" idx="10"/>
          </p:nvPr>
        </p:nvSpPr>
        <p:spPr/>
        <p:txBody>
          <a:bodyPr/>
          <a:lstStyle/>
          <a:p>
            <a:fld id="{5FD5A9E7-B950-485C-A441-BD35DC112F2D}" type="slidenum">
              <a:rPr lang="en-029" smtClean="0"/>
              <a:t>14</a:t>
            </a:fld>
            <a:endParaRPr lang="en-029"/>
          </a:p>
        </p:txBody>
      </p:sp>
    </p:spTree>
    <p:extLst>
      <p:ext uri="{BB962C8B-B14F-4D97-AF65-F5344CB8AC3E}">
        <p14:creationId xmlns:p14="http://schemas.microsoft.com/office/powerpoint/2010/main" val="3736563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029" dirty="0"/>
          </a:p>
        </p:txBody>
      </p:sp>
      <p:sp>
        <p:nvSpPr>
          <p:cNvPr id="4" name="Slide Number Placeholder 3"/>
          <p:cNvSpPr>
            <a:spLocks noGrp="1"/>
          </p:cNvSpPr>
          <p:nvPr>
            <p:ph type="sldNum" sz="quarter" idx="10"/>
          </p:nvPr>
        </p:nvSpPr>
        <p:spPr/>
        <p:txBody>
          <a:bodyPr/>
          <a:lstStyle/>
          <a:p>
            <a:fld id="{5FD5A9E7-B950-485C-A441-BD35DC112F2D}" type="slidenum">
              <a:rPr lang="en-029" smtClean="0"/>
              <a:t>15</a:t>
            </a:fld>
            <a:endParaRPr lang="en-029"/>
          </a:p>
        </p:txBody>
      </p:sp>
    </p:spTree>
    <p:extLst>
      <p:ext uri="{BB962C8B-B14F-4D97-AF65-F5344CB8AC3E}">
        <p14:creationId xmlns:p14="http://schemas.microsoft.com/office/powerpoint/2010/main" val="3620192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FD5A9E7-B950-485C-A441-BD35DC112F2D}" type="slidenum">
              <a:rPr lang="en-029" smtClean="0"/>
              <a:t>16</a:t>
            </a:fld>
            <a:endParaRPr lang="en-029"/>
          </a:p>
        </p:txBody>
      </p:sp>
    </p:spTree>
    <p:extLst>
      <p:ext uri="{BB962C8B-B14F-4D97-AF65-F5344CB8AC3E}">
        <p14:creationId xmlns:p14="http://schemas.microsoft.com/office/powerpoint/2010/main" val="1621724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FD5A9E7-B950-485C-A441-BD35DC112F2D}" type="slidenum">
              <a:rPr lang="en-029" smtClean="0"/>
              <a:t>17</a:t>
            </a:fld>
            <a:endParaRPr lang="en-029"/>
          </a:p>
        </p:txBody>
      </p:sp>
    </p:spTree>
    <p:extLst>
      <p:ext uri="{BB962C8B-B14F-4D97-AF65-F5344CB8AC3E}">
        <p14:creationId xmlns:p14="http://schemas.microsoft.com/office/powerpoint/2010/main" val="2629293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FD5A9E7-B950-485C-A441-BD35DC112F2D}" type="slidenum">
              <a:rPr lang="en-029" smtClean="0"/>
              <a:t>18</a:t>
            </a:fld>
            <a:endParaRPr lang="en-029"/>
          </a:p>
        </p:txBody>
      </p:sp>
    </p:spTree>
    <p:extLst>
      <p:ext uri="{BB962C8B-B14F-4D97-AF65-F5344CB8AC3E}">
        <p14:creationId xmlns:p14="http://schemas.microsoft.com/office/powerpoint/2010/main" val="10109166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FD5A9E7-B950-485C-A441-BD35DC112F2D}" type="slidenum">
              <a:rPr lang="en-029" smtClean="0"/>
              <a:t>24</a:t>
            </a:fld>
            <a:endParaRPr lang="en-029"/>
          </a:p>
        </p:txBody>
      </p:sp>
    </p:spTree>
    <p:extLst>
      <p:ext uri="{BB962C8B-B14F-4D97-AF65-F5344CB8AC3E}">
        <p14:creationId xmlns:p14="http://schemas.microsoft.com/office/powerpoint/2010/main" val="2395947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D5A9E7-B950-485C-A441-BD35DC112F2D}" type="slidenum">
              <a:rPr lang="en-029" smtClean="0"/>
              <a:t>3</a:t>
            </a:fld>
            <a:endParaRPr lang="en-029"/>
          </a:p>
        </p:txBody>
      </p:sp>
    </p:spTree>
    <p:extLst>
      <p:ext uri="{BB962C8B-B14F-4D97-AF65-F5344CB8AC3E}">
        <p14:creationId xmlns:p14="http://schemas.microsoft.com/office/powerpoint/2010/main" val="283077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FD5A9E7-B950-485C-A441-BD35DC112F2D}" type="slidenum">
              <a:rPr lang="en-029" smtClean="0"/>
              <a:t>4</a:t>
            </a:fld>
            <a:endParaRPr lang="en-029"/>
          </a:p>
        </p:txBody>
      </p:sp>
    </p:spTree>
    <p:extLst>
      <p:ext uri="{BB962C8B-B14F-4D97-AF65-F5344CB8AC3E}">
        <p14:creationId xmlns:p14="http://schemas.microsoft.com/office/powerpoint/2010/main" val="3873405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Group organizes a series of </a:t>
            </a:r>
            <a:r>
              <a:rPr lang="en-US" dirty="0" err="1"/>
              <a:t>programmes</a:t>
            </a:r>
            <a:r>
              <a:rPr lang="en-US" dirty="0"/>
              <a:t> and activities in</a:t>
            </a:r>
            <a:r>
              <a:rPr lang="en-US" baseline="0" dirty="0"/>
              <a:t> support of its mission.</a:t>
            </a:r>
            <a:endParaRPr lang="en-GB" dirty="0"/>
          </a:p>
        </p:txBody>
      </p:sp>
      <p:sp>
        <p:nvSpPr>
          <p:cNvPr id="4" name="Slide Number Placeholder 3"/>
          <p:cNvSpPr>
            <a:spLocks noGrp="1"/>
          </p:cNvSpPr>
          <p:nvPr>
            <p:ph type="sldNum" sz="quarter" idx="10"/>
          </p:nvPr>
        </p:nvSpPr>
        <p:spPr/>
        <p:txBody>
          <a:bodyPr/>
          <a:lstStyle/>
          <a:p>
            <a:fld id="{5FD5A9E7-B950-485C-A441-BD35DC112F2D}" type="slidenum">
              <a:rPr lang="en-029" smtClean="0"/>
              <a:t>5</a:t>
            </a:fld>
            <a:endParaRPr lang="en-029"/>
          </a:p>
        </p:txBody>
      </p:sp>
    </p:spTree>
    <p:extLst>
      <p:ext uri="{BB962C8B-B14F-4D97-AF65-F5344CB8AC3E}">
        <p14:creationId xmlns:p14="http://schemas.microsoft.com/office/powerpoint/2010/main" val="1518752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D5A9E7-B950-485C-A441-BD35DC112F2D}" type="slidenum">
              <a:rPr lang="en-029" smtClean="0"/>
              <a:t>8</a:t>
            </a:fld>
            <a:endParaRPr lang="en-029"/>
          </a:p>
        </p:txBody>
      </p:sp>
    </p:spTree>
    <p:extLst>
      <p:ext uri="{BB962C8B-B14F-4D97-AF65-F5344CB8AC3E}">
        <p14:creationId xmlns:p14="http://schemas.microsoft.com/office/powerpoint/2010/main" val="95029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D5A9E7-B950-485C-A441-BD35DC112F2D}" type="slidenum">
              <a:rPr lang="en-029" smtClean="0"/>
              <a:t>9</a:t>
            </a:fld>
            <a:endParaRPr lang="en-029"/>
          </a:p>
        </p:txBody>
      </p:sp>
    </p:spTree>
    <p:extLst>
      <p:ext uri="{BB962C8B-B14F-4D97-AF65-F5344CB8AC3E}">
        <p14:creationId xmlns:p14="http://schemas.microsoft.com/office/powerpoint/2010/main" val="528396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D5A9E7-B950-485C-A441-BD35DC112F2D}" type="slidenum">
              <a:rPr lang="en-029" smtClean="0"/>
              <a:t>10</a:t>
            </a:fld>
            <a:endParaRPr lang="en-029"/>
          </a:p>
        </p:txBody>
      </p:sp>
    </p:spTree>
    <p:extLst>
      <p:ext uri="{BB962C8B-B14F-4D97-AF65-F5344CB8AC3E}">
        <p14:creationId xmlns:p14="http://schemas.microsoft.com/office/powerpoint/2010/main" val="4167449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029" dirty="0"/>
          </a:p>
        </p:txBody>
      </p:sp>
      <p:sp>
        <p:nvSpPr>
          <p:cNvPr id="4" name="Slide Number Placeholder 3"/>
          <p:cNvSpPr>
            <a:spLocks noGrp="1"/>
          </p:cNvSpPr>
          <p:nvPr>
            <p:ph type="sldNum" sz="quarter" idx="10"/>
          </p:nvPr>
        </p:nvSpPr>
        <p:spPr/>
        <p:txBody>
          <a:bodyPr/>
          <a:lstStyle/>
          <a:p>
            <a:fld id="{5FD5A9E7-B950-485C-A441-BD35DC112F2D}" type="slidenum">
              <a:rPr lang="en-029" smtClean="0"/>
              <a:t>11</a:t>
            </a:fld>
            <a:endParaRPr lang="en-029"/>
          </a:p>
        </p:txBody>
      </p:sp>
    </p:spTree>
    <p:extLst>
      <p:ext uri="{BB962C8B-B14F-4D97-AF65-F5344CB8AC3E}">
        <p14:creationId xmlns:p14="http://schemas.microsoft.com/office/powerpoint/2010/main" val="2194550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029" dirty="0"/>
          </a:p>
        </p:txBody>
      </p:sp>
      <p:sp>
        <p:nvSpPr>
          <p:cNvPr id="4" name="Slide Number Placeholder 3"/>
          <p:cNvSpPr>
            <a:spLocks noGrp="1"/>
          </p:cNvSpPr>
          <p:nvPr>
            <p:ph type="sldNum" sz="quarter" idx="10"/>
          </p:nvPr>
        </p:nvSpPr>
        <p:spPr/>
        <p:txBody>
          <a:bodyPr/>
          <a:lstStyle/>
          <a:p>
            <a:fld id="{5FD5A9E7-B950-485C-A441-BD35DC112F2D}" type="slidenum">
              <a:rPr lang="en-029" smtClean="0"/>
              <a:t>12</a:t>
            </a:fld>
            <a:endParaRPr lang="en-029"/>
          </a:p>
        </p:txBody>
      </p:sp>
    </p:spTree>
    <p:extLst>
      <p:ext uri="{BB962C8B-B14F-4D97-AF65-F5344CB8AC3E}">
        <p14:creationId xmlns:p14="http://schemas.microsoft.com/office/powerpoint/2010/main" val="39847269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9/27/2017</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9.png"/><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8" Type="http://schemas.openxmlformats.org/officeDocument/2006/relationships/hyperlink" Target="https://www.libertyellisfoundation.org/passenger" TargetMode="External"/><Relationship Id="rId13" Type="http://schemas.openxmlformats.org/officeDocument/2006/relationships/hyperlink" Target="http://www.caribbeanfamilyhistory.org/" TargetMode="External"/><Relationship Id="rId3" Type="http://schemas.openxmlformats.org/officeDocument/2006/relationships/slideLayout" Target="../slideLayouts/slideLayout4.xml"/><Relationship Id="rId7" Type="http://schemas.openxmlformats.org/officeDocument/2006/relationships/hyperlink" Target="http://www.cyndislist.com/" TargetMode="External"/><Relationship Id="rId12" Type="http://schemas.openxmlformats.org/officeDocument/2006/relationships/hyperlink" Target="http://www.findagrave.com/" TargetMode="External"/><Relationship Id="rId17" Type="http://schemas.openxmlformats.org/officeDocument/2006/relationships/image" Target="../media/image9.png"/><Relationship Id="rId2" Type="http://schemas.openxmlformats.org/officeDocument/2006/relationships/audio" Target="../media/media10.m4a"/><Relationship Id="rId16" Type="http://schemas.openxmlformats.org/officeDocument/2006/relationships/hyperlink" Target="http://www.google.com/" TargetMode="External"/><Relationship Id="rId1" Type="http://schemas.microsoft.com/office/2007/relationships/media" Target="../media/media10.m4a"/><Relationship Id="rId6" Type="http://schemas.openxmlformats.org/officeDocument/2006/relationships/hyperlink" Target="http://www.ancestry.com/" TargetMode="External"/><Relationship Id="rId11" Type="http://schemas.openxmlformats.org/officeDocument/2006/relationships/hyperlink" Target="http://www.findmypast.com/" TargetMode="External"/><Relationship Id="rId5" Type="http://schemas.openxmlformats.org/officeDocument/2006/relationships/hyperlink" Target="http://www.familysearch.org/" TargetMode="External"/><Relationship Id="rId15" Type="http://schemas.openxmlformats.org/officeDocument/2006/relationships/hyperlink" Target="http://www.myheritage.com/" TargetMode="External"/><Relationship Id="rId10" Type="http://schemas.openxmlformats.org/officeDocument/2006/relationships/hyperlink" Target="https://www.archives.gov/" TargetMode="External"/><Relationship Id="rId4" Type="http://schemas.openxmlformats.org/officeDocument/2006/relationships/notesSlide" Target="../notesSlides/notesSlide9.xml"/><Relationship Id="rId9" Type="http://schemas.openxmlformats.org/officeDocument/2006/relationships/hyperlink" Target="http://www.nationalarchives.gov.uk/" TargetMode="External"/><Relationship Id="rId14" Type="http://schemas.openxmlformats.org/officeDocument/2006/relationships/hyperlink" Target="http://www.creolelinks.com/" TargetMode="Externa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9.jpeg"/><Relationship Id="rId5" Type="http://schemas.openxmlformats.org/officeDocument/2006/relationships/image" Target="../media/image9.png"/><Relationship Id="rId4"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20.png"/><Relationship Id="rId5" Type="http://schemas.openxmlformats.org/officeDocument/2006/relationships/image" Target="../media/image9.png"/><Relationship Id="rId4"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21.jpg"/><Relationship Id="rId5" Type="http://schemas.openxmlformats.org/officeDocument/2006/relationships/image" Target="../media/image9.png"/><Relationship Id="rId4"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5.wav"/><Relationship Id="rId1" Type="http://schemas.microsoft.com/office/2007/relationships/media" Target="../media/media15.wav"/><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jp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9.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9.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9.png"/><Relationship Id="rId5" Type="http://schemas.openxmlformats.org/officeDocument/2006/relationships/image" Target="../media/image16.jpeg"/><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9.png"/><Relationship Id="rId5" Type="http://schemas.openxmlformats.org/officeDocument/2006/relationships/image" Target="../media/image17.jpe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1170" y="501559"/>
            <a:ext cx="10381911" cy="2684834"/>
          </a:xfrm>
        </p:spPr>
        <p:txBody>
          <a:bodyPr>
            <a:normAutofit/>
          </a:bodyPr>
          <a:lstStyle/>
          <a:p>
            <a:pPr algn="ctr"/>
            <a:r>
              <a:rPr lang="en-US" sz="7200" dirty="0"/>
              <a:t>BARBADOS FAMILY HISTORY PROJECT</a:t>
            </a:r>
            <a:endParaRPr lang="en-029" sz="7200" dirty="0"/>
          </a:p>
        </p:txBody>
      </p:sp>
      <p:sp>
        <p:nvSpPr>
          <p:cNvPr id="3" name="Subtitle 2"/>
          <p:cNvSpPr>
            <a:spLocks noGrp="1"/>
          </p:cNvSpPr>
          <p:nvPr>
            <p:ph type="subTitle" idx="1"/>
          </p:nvPr>
        </p:nvSpPr>
        <p:spPr>
          <a:xfrm>
            <a:off x="2352276" y="3286506"/>
            <a:ext cx="7197726" cy="1405467"/>
          </a:xfrm>
        </p:spPr>
        <p:txBody>
          <a:bodyPr>
            <a:normAutofit/>
          </a:bodyPr>
          <a:lstStyle/>
          <a:p>
            <a:pPr algn="ctr"/>
            <a:r>
              <a:rPr lang="en-029" sz="3200" dirty="0"/>
              <a:t>“Connecting Generations, Connecting Families”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3254" y="4733544"/>
            <a:ext cx="2784371" cy="1584000"/>
          </a:xfrm>
          <a:prstGeom prst="rect">
            <a:avLst/>
          </a:prstGeom>
        </p:spPr>
      </p:pic>
      <p:pic>
        <p:nvPicPr>
          <p:cNvPr id="8" name="Steelpan.mp3">
            <a:hlinkClick r:id="" action="ppaction://media"/>
          </p:cNvPr>
          <p:cNvPicPr>
            <a:picLocks noChangeAspect="1"/>
          </p:cNvPicPr>
          <p:nvPr>
            <a:audioFile r:link="rId1"/>
            <p:extLst>
              <p:ext uri="{DAA4B4D4-6D71-4841-9C94-3DE7FCFB9230}">
                <p14:media xmlns:p14="http://schemas.microsoft.com/office/powerpoint/2010/main" r:embed="rId2">
                  <p14:trim end="104929.75"/>
                  <p14:fade out="4440"/>
                </p14:media>
              </p:ext>
            </p:extLst>
          </p:nvPr>
        </p:nvPicPr>
        <p:blipFill>
          <a:blip r:embed="rId5"/>
          <a:stretch>
            <a:fillRect/>
          </a:stretch>
        </p:blipFill>
        <p:spPr>
          <a:xfrm>
            <a:off x="5851525" y="3184525"/>
            <a:ext cx="487363" cy="487363"/>
          </a:xfrm>
          <a:prstGeom prst="rect">
            <a:avLst/>
          </a:prstGeom>
        </p:spPr>
      </p:pic>
    </p:spTree>
    <p:extLst>
      <p:ext uri="{BB962C8B-B14F-4D97-AF65-F5344CB8AC3E}">
        <p14:creationId xmlns:p14="http://schemas.microsoft.com/office/powerpoint/2010/main" val="1469940056"/>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76" numSld="999"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41624" y="33505"/>
            <a:ext cx="10131425" cy="1456267"/>
          </a:xfrm>
        </p:spPr>
        <p:txBody>
          <a:bodyPr>
            <a:normAutofit/>
          </a:bodyPr>
          <a:lstStyle/>
          <a:p>
            <a:r>
              <a:rPr lang="en-029" b="1" dirty="0"/>
              <a:t>Sources to Search</a:t>
            </a:r>
          </a:p>
        </p:txBody>
      </p:sp>
      <p:sp>
        <p:nvSpPr>
          <p:cNvPr id="3" name="Content Placeholder 2"/>
          <p:cNvSpPr>
            <a:spLocks noGrp="1"/>
          </p:cNvSpPr>
          <p:nvPr>
            <p:ph sz="half" idx="1"/>
          </p:nvPr>
        </p:nvSpPr>
        <p:spPr>
          <a:xfrm>
            <a:off x="976748" y="1213031"/>
            <a:ext cx="4995334" cy="5174179"/>
          </a:xfrm>
        </p:spPr>
        <p:txBody>
          <a:bodyPr>
            <a:normAutofit fontScale="92500" lnSpcReduction="10000"/>
          </a:bodyPr>
          <a:lstStyle/>
          <a:p>
            <a:r>
              <a:rPr lang="en-029" sz="2800" dirty="0">
                <a:solidFill>
                  <a:schemeClr val="tx2"/>
                </a:solidFill>
              </a:rPr>
              <a:t>Birth, death and marriage certificates, divorce records</a:t>
            </a:r>
          </a:p>
          <a:p>
            <a:r>
              <a:rPr lang="en-029" sz="2800" dirty="0">
                <a:solidFill>
                  <a:schemeClr val="tx2"/>
                </a:solidFill>
              </a:rPr>
              <a:t>Backs of photographs </a:t>
            </a:r>
          </a:p>
          <a:p>
            <a:r>
              <a:rPr lang="en-029" sz="2800" dirty="0">
                <a:solidFill>
                  <a:schemeClr val="tx2"/>
                </a:solidFill>
              </a:rPr>
              <a:t>Family Bibles</a:t>
            </a:r>
          </a:p>
          <a:p>
            <a:r>
              <a:rPr lang="en-029" sz="2800" dirty="0">
                <a:solidFill>
                  <a:schemeClr val="tx2"/>
                </a:solidFill>
              </a:rPr>
              <a:t>Slave registers</a:t>
            </a:r>
          </a:p>
          <a:p>
            <a:r>
              <a:rPr lang="en-029" sz="2800" dirty="0">
                <a:solidFill>
                  <a:schemeClr val="tx2"/>
                </a:solidFill>
              </a:rPr>
              <a:t>Census records</a:t>
            </a:r>
          </a:p>
          <a:p>
            <a:r>
              <a:rPr lang="en-029" sz="2800" dirty="0">
                <a:solidFill>
                  <a:schemeClr val="tx2"/>
                </a:solidFill>
              </a:rPr>
              <a:t>Passenger records</a:t>
            </a:r>
          </a:p>
          <a:p>
            <a:r>
              <a:rPr lang="en-029" sz="2800" dirty="0">
                <a:solidFill>
                  <a:schemeClr val="tx2"/>
                </a:solidFill>
              </a:rPr>
              <a:t>Cemetery records, funeral home records, obituaries</a:t>
            </a:r>
          </a:p>
          <a:p>
            <a:r>
              <a:rPr lang="en-029" sz="2800" dirty="0">
                <a:solidFill>
                  <a:schemeClr val="tx2"/>
                </a:solidFill>
              </a:rPr>
              <a:t>Voters’ lists</a:t>
            </a:r>
          </a:p>
          <a:p>
            <a:r>
              <a:rPr lang="en-029" sz="2800" dirty="0">
                <a:solidFill>
                  <a:schemeClr val="tx2"/>
                </a:solidFill>
              </a:rPr>
              <a:t>Blue Books</a:t>
            </a:r>
          </a:p>
          <a:p>
            <a:pPr marL="0" indent="0">
              <a:buNone/>
            </a:pPr>
            <a:endParaRPr lang="en-029" sz="2000" dirty="0"/>
          </a:p>
        </p:txBody>
      </p:sp>
      <p:sp>
        <p:nvSpPr>
          <p:cNvPr id="2" name="Content Placeholder 1"/>
          <p:cNvSpPr>
            <a:spLocks noGrp="1"/>
          </p:cNvSpPr>
          <p:nvPr>
            <p:ph sz="half" idx="2"/>
          </p:nvPr>
        </p:nvSpPr>
        <p:spPr>
          <a:xfrm>
            <a:off x="5949180" y="1322748"/>
            <a:ext cx="5601666" cy="5203203"/>
          </a:xfrm>
        </p:spPr>
        <p:txBody>
          <a:bodyPr>
            <a:normAutofit fontScale="92500" lnSpcReduction="10000"/>
          </a:bodyPr>
          <a:lstStyle/>
          <a:p>
            <a:r>
              <a:rPr lang="en-029" sz="2800" dirty="0">
                <a:solidFill>
                  <a:schemeClr val="tx2"/>
                </a:solidFill>
              </a:rPr>
              <a:t>Military service records</a:t>
            </a:r>
          </a:p>
          <a:p>
            <a:r>
              <a:rPr lang="en-029" sz="2800" dirty="0">
                <a:solidFill>
                  <a:schemeClr val="tx2"/>
                </a:solidFill>
              </a:rPr>
              <a:t>Education, employment records</a:t>
            </a:r>
          </a:p>
          <a:p>
            <a:r>
              <a:rPr lang="en-029" sz="2800" dirty="0">
                <a:solidFill>
                  <a:schemeClr val="tx2"/>
                </a:solidFill>
              </a:rPr>
              <a:t>Immigration, Naturalization records</a:t>
            </a:r>
          </a:p>
          <a:p>
            <a:r>
              <a:rPr lang="en-029" sz="2800" dirty="0">
                <a:solidFill>
                  <a:schemeClr val="tx2"/>
                </a:solidFill>
              </a:rPr>
              <a:t>Published family genealogies</a:t>
            </a:r>
          </a:p>
          <a:p>
            <a:r>
              <a:rPr lang="en-029" sz="2800" dirty="0">
                <a:solidFill>
                  <a:schemeClr val="tx2"/>
                </a:solidFill>
              </a:rPr>
              <a:t>Deeds </a:t>
            </a:r>
          </a:p>
          <a:p>
            <a:r>
              <a:rPr lang="en-029" sz="2800" dirty="0">
                <a:solidFill>
                  <a:schemeClr val="tx2"/>
                </a:solidFill>
              </a:rPr>
              <a:t>Wills</a:t>
            </a:r>
          </a:p>
          <a:p>
            <a:r>
              <a:rPr lang="en-029" sz="2800" dirty="0">
                <a:solidFill>
                  <a:schemeClr val="tx2"/>
                </a:solidFill>
              </a:rPr>
              <a:t>Newspapers</a:t>
            </a:r>
          </a:p>
          <a:p>
            <a:r>
              <a:rPr lang="en-029" sz="2800" dirty="0">
                <a:solidFill>
                  <a:schemeClr val="tx2"/>
                </a:solidFill>
              </a:rPr>
              <a:t>Hughes/</a:t>
            </a:r>
            <a:r>
              <a:rPr lang="en-029" sz="2800" dirty="0" err="1">
                <a:solidFill>
                  <a:schemeClr val="tx2"/>
                </a:solidFill>
              </a:rPr>
              <a:t>Queree</a:t>
            </a:r>
            <a:r>
              <a:rPr lang="en-029" sz="2800" dirty="0">
                <a:solidFill>
                  <a:schemeClr val="tx2"/>
                </a:solidFill>
              </a:rPr>
              <a:t> papers</a:t>
            </a:r>
          </a:p>
          <a:p>
            <a:r>
              <a:rPr lang="en-029" sz="2800" dirty="0">
                <a:solidFill>
                  <a:schemeClr val="tx2"/>
                </a:solidFill>
              </a:rPr>
              <a:t>Online genealogical sites</a:t>
            </a:r>
          </a:p>
          <a:p>
            <a:r>
              <a:rPr lang="en-029" sz="2800" dirty="0">
                <a:solidFill>
                  <a:schemeClr val="tx2"/>
                </a:solidFill>
              </a:rPr>
              <a:t>Search engines, in particular Google</a:t>
            </a:r>
          </a:p>
          <a:p>
            <a:endParaRPr lang="en-029" sz="2800" dirty="0">
              <a:solidFill>
                <a:schemeClr val="tx2"/>
              </a:solidFill>
            </a:endParaRPr>
          </a:p>
          <a:p>
            <a:endParaRPr lang="en-029" dirty="0"/>
          </a:p>
        </p:txBody>
      </p:sp>
      <p:pic>
        <p:nvPicPr>
          <p:cNvPr id="5" name="Slide 10.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64162" y="5636780"/>
            <a:ext cx="487363" cy="487363"/>
          </a:xfrm>
          <a:prstGeom prst="rect">
            <a:avLst/>
          </a:prstGeom>
        </p:spPr>
      </p:pic>
    </p:spTree>
    <p:extLst>
      <p:ext uri="{BB962C8B-B14F-4D97-AF65-F5344CB8AC3E}">
        <p14:creationId xmlns:p14="http://schemas.microsoft.com/office/powerpoint/2010/main" val="2455058084"/>
      </p:ext>
    </p:extLst>
  </p:cSld>
  <p:clrMapOvr>
    <a:masterClrMapping/>
  </p:clrMapOvr>
  <mc:AlternateContent xmlns:mc="http://schemas.openxmlformats.org/markup-compatibility/2006" xmlns:p14="http://schemas.microsoft.com/office/powerpoint/2010/main">
    <mc:Choice Requires="p14">
      <p:transition spd="med" p14:dur="700" advClick="0" advTm="25000">
        <p:fade/>
      </p:transition>
    </mc:Choice>
    <mc:Fallback xmlns="">
      <p:transition spd="med" advClick="0" advTm="2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4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48594" y="0"/>
            <a:ext cx="10131425" cy="1456267"/>
          </a:xfrm>
        </p:spPr>
        <p:txBody>
          <a:bodyPr/>
          <a:lstStyle/>
          <a:p>
            <a:r>
              <a:rPr lang="en-029" b="1" dirty="0"/>
              <a:t>Information available from Records</a:t>
            </a:r>
          </a:p>
        </p:txBody>
      </p:sp>
      <p:sp>
        <p:nvSpPr>
          <p:cNvPr id="6" name="Content Placeholder 5"/>
          <p:cNvSpPr>
            <a:spLocks noGrp="1"/>
          </p:cNvSpPr>
          <p:nvPr>
            <p:ph idx="1"/>
          </p:nvPr>
        </p:nvSpPr>
        <p:spPr>
          <a:xfrm>
            <a:off x="1409185" y="1358168"/>
            <a:ext cx="9547697" cy="5499832"/>
          </a:xfrm>
        </p:spPr>
        <p:txBody>
          <a:bodyPr>
            <a:normAutofit fontScale="70000" lnSpcReduction="20000"/>
          </a:bodyPr>
          <a:lstStyle/>
          <a:p>
            <a:r>
              <a:rPr lang="en-029" sz="3400" b="1" dirty="0"/>
              <a:t>Birth</a:t>
            </a:r>
            <a:r>
              <a:rPr lang="en-029" sz="3400" dirty="0"/>
              <a:t> – date of birth/baptism, names, parents’ abode, father’s occupation</a:t>
            </a:r>
          </a:p>
          <a:p>
            <a:r>
              <a:rPr lang="en-029" sz="3400" b="1" dirty="0"/>
              <a:t>Marriage</a:t>
            </a:r>
            <a:r>
              <a:rPr lang="en-029" sz="3400" dirty="0"/>
              <a:t> – date, church, names, fathers’ names, occupations, abodes, </a:t>
            </a:r>
            <a:br>
              <a:rPr lang="en-029" sz="3400" dirty="0"/>
            </a:br>
            <a:r>
              <a:rPr lang="en-029" sz="3400" dirty="0"/>
              <a:t>witnesses’ names</a:t>
            </a:r>
          </a:p>
          <a:p>
            <a:r>
              <a:rPr lang="en-029" sz="3400" b="1" dirty="0"/>
              <a:t>Death</a:t>
            </a:r>
            <a:r>
              <a:rPr lang="en-029" sz="3400" dirty="0"/>
              <a:t> – date, burial, where buried, occupation, abode </a:t>
            </a:r>
          </a:p>
          <a:p>
            <a:r>
              <a:rPr lang="en-029" sz="3400" b="1" dirty="0"/>
              <a:t>Wills</a:t>
            </a:r>
            <a:r>
              <a:rPr lang="en-029" sz="3400" dirty="0"/>
              <a:t> – spouse and children’s and relatives’ names, abode, occupation, size of assets if any</a:t>
            </a:r>
          </a:p>
          <a:p>
            <a:r>
              <a:rPr lang="en-029" sz="3400" b="1" dirty="0"/>
              <a:t>Passenger Lists </a:t>
            </a:r>
            <a:r>
              <a:rPr lang="en-029" sz="3400" dirty="0"/>
              <a:t>– name, age, occupation, possible family members, </a:t>
            </a:r>
            <a:br>
              <a:rPr lang="en-029" sz="3400" dirty="0"/>
            </a:br>
            <a:r>
              <a:rPr lang="en-029" sz="3400" dirty="0"/>
              <a:t>immigrant/visiting</a:t>
            </a:r>
          </a:p>
          <a:p>
            <a:r>
              <a:rPr lang="en-029" sz="3400" b="1" dirty="0"/>
              <a:t>Military Records </a:t>
            </a:r>
            <a:r>
              <a:rPr lang="en-029" sz="3400" dirty="0"/>
              <a:t>– name, age, occupation, medical history, address, </a:t>
            </a:r>
            <a:br>
              <a:rPr lang="en-029" sz="3400" dirty="0"/>
            </a:br>
            <a:r>
              <a:rPr lang="en-029" sz="3400" dirty="0"/>
              <a:t>next of kin, regiment, medals etc.</a:t>
            </a:r>
          </a:p>
          <a:p>
            <a:r>
              <a:rPr lang="en-US" sz="3400" b="1" dirty="0"/>
              <a:t>Census</a:t>
            </a:r>
            <a:r>
              <a:rPr lang="en-US" sz="3400" dirty="0"/>
              <a:t> – names in household, relationship to head of household, ages </a:t>
            </a:r>
          </a:p>
          <a:p>
            <a:pPr marL="0" indent="0">
              <a:buNone/>
            </a:pPr>
            <a:r>
              <a:rPr lang="en-US" sz="3400" dirty="0"/>
              <a:t>     and therefore approximate birth date, address of residence, person’s    </a:t>
            </a:r>
          </a:p>
          <a:p>
            <a:pPr marL="0" indent="0">
              <a:buNone/>
            </a:pPr>
            <a:r>
              <a:rPr lang="en-US" sz="3400" dirty="0"/>
              <a:t>     marital status, occupations, year of census </a:t>
            </a:r>
            <a:endParaRPr lang="en-029" sz="3400" dirty="0"/>
          </a:p>
          <a:p>
            <a:endParaRPr lang="en-029" sz="2400" dirty="0"/>
          </a:p>
          <a:p>
            <a:endParaRPr lang="en-029" dirty="0"/>
          </a:p>
        </p:txBody>
      </p:sp>
      <p:pic>
        <p:nvPicPr>
          <p:cNvPr id="3" name="Slide 11.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3184525"/>
            <a:ext cx="487363" cy="487363"/>
          </a:xfrm>
          <a:prstGeom prst="rect">
            <a:avLst/>
          </a:prstGeom>
        </p:spPr>
      </p:pic>
    </p:spTree>
    <p:extLst>
      <p:ext uri="{BB962C8B-B14F-4D97-AF65-F5344CB8AC3E}">
        <p14:creationId xmlns:p14="http://schemas.microsoft.com/office/powerpoint/2010/main" val="1650450876"/>
      </p:ext>
    </p:extLst>
  </p:cSld>
  <p:clrMapOvr>
    <a:masterClrMapping/>
  </p:clrMapOvr>
  <mc:AlternateContent xmlns:mc="http://schemas.openxmlformats.org/markup-compatibility/2006" xmlns:p14="http://schemas.microsoft.com/office/powerpoint/2010/main">
    <mc:Choice Requires="p14">
      <p:transition spd="med" p14:dur="700" advClick="0" advTm="28000">
        <p:fade/>
      </p:transition>
    </mc:Choice>
    <mc:Fallback xmlns="">
      <p:transition spd="med" advClick="0" advTm="2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8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964" y="190427"/>
            <a:ext cx="10131425" cy="1456267"/>
          </a:xfrm>
        </p:spPr>
        <p:txBody>
          <a:bodyPr/>
          <a:lstStyle/>
          <a:p>
            <a:r>
              <a:rPr lang="en-029" b="1"/>
              <a:t>SOME Internet </a:t>
            </a:r>
            <a:r>
              <a:rPr lang="en-029" b="1" dirty="0"/>
              <a:t>Resources</a:t>
            </a:r>
          </a:p>
        </p:txBody>
      </p:sp>
      <p:sp>
        <p:nvSpPr>
          <p:cNvPr id="3" name="Content Placeholder 2"/>
          <p:cNvSpPr>
            <a:spLocks noGrp="1"/>
          </p:cNvSpPr>
          <p:nvPr>
            <p:ph sz="half" idx="1"/>
          </p:nvPr>
        </p:nvSpPr>
        <p:spPr>
          <a:xfrm>
            <a:off x="954719" y="1194795"/>
            <a:ext cx="5396891" cy="4790941"/>
          </a:xfrm>
        </p:spPr>
        <p:txBody>
          <a:bodyPr>
            <a:noAutofit/>
          </a:bodyPr>
          <a:lstStyle/>
          <a:p>
            <a:r>
              <a:rPr lang="en-029" sz="2400" dirty="0">
                <a:solidFill>
                  <a:schemeClr val="tx2"/>
                </a:solidFill>
                <a:hlinkClick r:id="rId5"/>
              </a:rPr>
              <a:t>www.familysearch.org</a:t>
            </a:r>
            <a:r>
              <a:rPr lang="en-029" sz="2400" dirty="0">
                <a:solidFill>
                  <a:schemeClr val="tx2"/>
                </a:solidFill>
              </a:rPr>
              <a:t> – LDS family history have a wealth of Barbadian records and many other countries. Free to use.</a:t>
            </a:r>
          </a:p>
          <a:p>
            <a:r>
              <a:rPr lang="en-029" sz="2400" dirty="0">
                <a:solidFill>
                  <a:schemeClr val="tx2"/>
                </a:solidFill>
                <a:hlinkClick r:id="rId6"/>
              </a:rPr>
              <a:t>www.ancestry.com</a:t>
            </a:r>
            <a:r>
              <a:rPr lang="en-029" sz="2400" dirty="0">
                <a:solidFill>
                  <a:schemeClr val="tx2"/>
                </a:solidFill>
              </a:rPr>
              <a:t> – largest available online database, searchable by name, date, record type. Fee payable.</a:t>
            </a:r>
          </a:p>
          <a:p>
            <a:r>
              <a:rPr lang="en-029" sz="2400" dirty="0">
                <a:solidFill>
                  <a:schemeClr val="tx2"/>
                </a:solidFill>
                <a:hlinkClick r:id="rId7"/>
              </a:rPr>
              <a:t>www.cyndislist.com</a:t>
            </a:r>
            <a:endParaRPr lang="en-029" sz="2400" dirty="0">
              <a:solidFill>
                <a:schemeClr val="tx2"/>
              </a:solidFill>
            </a:endParaRPr>
          </a:p>
          <a:p>
            <a:r>
              <a:rPr lang="en-029" sz="2400" dirty="0">
                <a:solidFill>
                  <a:schemeClr val="tx2"/>
                </a:solidFill>
                <a:hlinkClick r:id="rId8"/>
              </a:rPr>
              <a:t>https://www.libertyellisfoundation.org/passenger</a:t>
            </a:r>
            <a:endParaRPr lang="en-029" sz="2400" dirty="0">
              <a:solidFill>
                <a:schemeClr val="tx2"/>
              </a:solidFill>
            </a:endParaRPr>
          </a:p>
          <a:p>
            <a:r>
              <a:rPr lang="en-029" sz="2400" dirty="0">
                <a:solidFill>
                  <a:schemeClr val="tx2"/>
                </a:solidFill>
                <a:hlinkClick r:id="rId9"/>
              </a:rPr>
              <a:t>http://www.nationalarchives.gov.uk/</a:t>
            </a:r>
            <a:endParaRPr lang="en-029" sz="2400" dirty="0">
              <a:solidFill>
                <a:schemeClr val="tx2"/>
              </a:solidFill>
            </a:endParaRPr>
          </a:p>
        </p:txBody>
      </p:sp>
      <p:sp>
        <p:nvSpPr>
          <p:cNvPr id="4" name="Content Placeholder 3"/>
          <p:cNvSpPr>
            <a:spLocks noGrp="1"/>
          </p:cNvSpPr>
          <p:nvPr>
            <p:ph sz="half" idx="2"/>
          </p:nvPr>
        </p:nvSpPr>
        <p:spPr>
          <a:xfrm>
            <a:off x="6673249" y="738517"/>
            <a:ext cx="4995332" cy="4906851"/>
          </a:xfrm>
        </p:spPr>
        <p:txBody>
          <a:bodyPr>
            <a:normAutofit/>
          </a:bodyPr>
          <a:lstStyle/>
          <a:p>
            <a:r>
              <a:rPr lang="en-029" sz="2400" dirty="0">
                <a:solidFill>
                  <a:schemeClr val="tx2"/>
                </a:solidFill>
                <a:hlinkClick r:id="rId10"/>
              </a:rPr>
              <a:t>https://www.archives.gov/</a:t>
            </a:r>
            <a:r>
              <a:rPr lang="en-029" sz="2400" dirty="0">
                <a:solidFill>
                  <a:schemeClr val="tx2"/>
                </a:solidFill>
              </a:rPr>
              <a:t> </a:t>
            </a:r>
          </a:p>
          <a:p>
            <a:r>
              <a:rPr lang="en-029" sz="2400" dirty="0">
                <a:solidFill>
                  <a:schemeClr val="tx2"/>
                </a:solidFill>
                <a:hlinkClick r:id="rId11"/>
              </a:rPr>
              <a:t>www.Findmypast.com</a:t>
            </a:r>
            <a:r>
              <a:rPr lang="en-029" sz="2400" dirty="0">
                <a:solidFill>
                  <a:schemeClr val="tx2"/>
                </a:solidFill>
              </a:rPr>
              <a:t> </a:t>
            </a:r>
          </a:p>
          <a:p>
            <a:r>
              <a:rPr lang="en-029" sz="2400" dirty="0">
                <a:solidFill>
                  <a:schemeClr val="tx2"/>
                </a:solidFill>
                <a:hlinkClick r:id="rId12"/>
              </a:rPr>
              <a:t>www.findagrave.com</a:t>
            </a:r>
            <a:r>
              <a:rPr lang="en-029" sz="2400" dirty="0">
                <a:solidFill>
                  <a:schemeClr val="tx2"/>
                </a:solidFill>
              </a:rPr>
              <a:t> </a:t>
            </a:r>
          </a:p>
          <a:p>
            <a:r>
              <a:rPr lang="en-029" sz="2400">
                <a:solidFill>
                  <a:schemeClr val="tx2"/>
                </a:solidFill>
                <a:hlinkClick r:id="rId13"/>
              </a:rPr>
              <a:t>www.Caribbeanfamilyhistory.org</a:t>
            </a:r>
            <a:r>
              <a:rPr lang="en-029" sz="2400">
                <a:solidFill>
                  <a:schemeClr val="tx2"/>
                </a:solidFill>
              </a:rPr>
              <a:t> </a:t>
            </a:r>
            <a:endParaRPr lang="en-029" sz="2400" dirty="0">
              <a:solidFill>
                <a:schemeClr val="tx2"/>
              </a:solidFill>
            </a:endParaRPr>
          </a:p>
          <a:p>
            <a:r>
              <a:rPr lang="en-029" sz="2400" dirty="0">
                <a:solidFill>
                  <a:schemeClr val="tx2"/>
                </a:solidFill>
                <a:hlinkClick r:id="rId14"/>
              </a:rPr>
              <a:t>www.creolelinks.com</a:t>
            </a:r>
            <a:r>
              <a:rPr lang="en-029" sz="2400" dirty="0">
                <a:solidFill>
                  <a:schemeClr val="tx2"/>
                </a:solidFill>
              </a:rPr>
              <a:t> </a:t>
            </a:r>
          </a:p>
          <a:p>
            <a:r>
              <a:rPr lang="en-029" sz="2400" dirty="0">
                <a:solidFill>
                  <a:schemeClr val="tx2"/>
                </a:solidFill>
                <a:hlinkClick r:id="rId15"/>
              </a:rPr>
              <a:t>www.myheritage.com</a:t>
            </a:r>
            <a:r>
              <a:rPr lang="en-029" sz="2400" dirty="0">
                <a:solidFill>
                  <a:schemeClr val="tx2"/>
                </a:solidFill>
              </a:rPr>
              <a:t> </a:t>
            </a:r>
          </a:p>
          <a:p>
            <a:r>
              <a:rPr lang="en-029" sz="2400" dirty="0">
                <a:solidFill>
                  <a:schemeClr val="tx2"/>
                </a:solidFill>
                <a:hlinkClick r:id="rId16"/>
              </a:rPr>
              <a:t>www.Google.com</a:t>
            </a:r>
            <a:r>
              <a:rPr lang="en-029" sz="2400" dirty="0">
                <a:solidFill>
                  <a:schemeClr val="tx2"/>
                </a:solidFill>
              </a:rPr>
              <a:t> </a:t>
            </a:r>
          </a:p>
          <a:p>
            <a:endParaRPr lang="en-029" dirty="0"/>
          </a:p>
        </p:txBody>
      </p:sp>
      <p:pic>
        <p:nvPicPr>
          <p:cNvPr id="6" name="Slide 12.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8182769" y="5075670"/>
            <a:ext cx="487363" cy="487363"/>
          </a:xfrm>
          <a:prstGeom prst="rect">
            <a:avLst/>
          </a:prstGeom>
        </p:spPr>
      </p:pic>
    </p:spTree>
    <p:extLst>
      <p:ext uri="{BB962C8B-B14F-4D97-AF65-F5344CB8AC3E}">
        <p14:creationId xmlns:p14="http://schemas.microsoft.com/office/powerpoint/2010/main" val="1779556694"/>
      </p:ext>
    </p:extLst>
  </p:cSld>
  <p:clrMapOvr>
    <a:masterClrMapping/>
  </p:clrMapOvr>
  <mc:AlternateContent xmlns:mc="http://schemas.openxmlformats.org/markup-compatibility/2006" xmlns:p14="http://schemas.microsoft.com/office/powerpoint/2010/main">
    <mc:Choice Requires="p14">
      <p:transition spd="med" p14:dur="700" advClick="0" advTm="20000">
        <p:fade/>
      </p:transition>
    </mc:Choice>
    <mc:Fallback xmlns="">
      <p:transition spd="med" advClick="0"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0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808" y="555681"/>
            <a:ext cx="10131425" cy="1456267"/>
          </a:xfrm>
        </p:spPr>
        <p:txBody>
          <a:bodyPr/>
          <a:lstStyle/>
          <a:p>
            <a:r>
              <a:rPr lang="en-029" b="1" dirty="0"/>
              <a:t>Take a Trip</a:t>
            </a:r>
          </a:p>
        </p:txBody>
      </p:sp>
      <p:sp>
        <p:nvSpPr>
          <p:cNvPr id="3" name="Content Placeholder 2"/>
          <p:cNvSpPr>
            <a:spLocks noGrp="1"/>
          </p:cNvSpPr>
          <p:nvPr>
            <p:ph sz="half" idx="1"/>
          </p:nvPr>
        </p:nvSpPr>
        <p:spPr>
          <a:xfrm>
            <a:off x="6553705" y="2008062"/>
            <a:ext cx="4995334" cy="2615602"/>
          </a:xfrm>
        </p:spPr>
        <p:txBody>
          <a:bodyPr/>
          <a:lstStyle/>
          <a:p>
            <a:r>
              <a:rPr lang="en-029" sz="2400" dirty="0">
                <a:solidFill>
                  <a:schemeClr val="tx2"/>
                </a:solidFill>
              </a:rPr>
              <a:t>Visit family and friends.</a:t>
            </a:r>
          </a:p>
          <a:p>
            <a:r>
              <a:rPr lang="en-029" sz="2400" dirty="0">
                <a:solidFill>
                  <a:schemeClr val="tx2"/>
                </a:solidFill>
              </a:rPr>
              <a:t>Plan trips to visit areas where people lived/worked.</a:t>
            </a:r>
          </a:p>
          <a:p>
            <a:r>
              <a:rPr lang="en-029" sz="2400" dirty="0">
                <a:solidFill>
                  <a:schemeClr val="tx2"/>
                </a:solidFill>
              </a:rPr>
              <a:t>Visit archives, churches, libraries in that area.</a:t>
            </a:r>
          </a:p>
          <a:p>
            <a:endParaRPr lang="en-029" dirty="0"/>
          </a:p>
        </p:txBody>
      </p:sp>
      <p:pic>
        <p:nvPicPr>
          <p:cNvPr id="6" name="Slide 13.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389757" y="4224585"/>
            <a:ext cx="487363" cy="487363"/>
          </a:xfrm>
          <a:prstGeom prst="rect">
            <a:avLst/>
          </a:prstGeom>
        </p:spPr>
      </p:pic>
      <p:pic>
        <p:nvPicPr>
          <p:cNvPr id="5" name="Picture 2" descr="C:\Users\Owner\Desktop\MUSEUM\Info for Genealogy Workshop powerpoint\car_rid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1671" y="2011948"/>
            <a:ext cx="4923534" cy="27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608113"/>
      </p:ext>
    </p:extLst>
  </p:cSld>
  <p:clrMapOvr>
    <a:masterClrMapping/>
  </p:clrMapOvr>
  <mc:AlternateContent xmlns:mc="http://schemas.openxmlformats.org/markup-compatibility/2006" xmlns:p14="http://schemas.microsoft.com/office/powerpoint/2010/main">
    <mc:Choice Requires="p14">
      <p:transition spd="med" p14:dur="700" advClick="0" advTm="11000">
        <p:fade/>
      </p:transition>
    </mc:Choice>
    <mc:Fallback xmlns="">
      <p:transition spd="med"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84" fill="hold"/>
                                        <p:tgtEl>
                                          <p:spTgt spid="6"/>
                                        </p:tgtEl>
                                      </p:cBhvr>
                                    </p:cmd>
                                  </p:childTnLst>
                                </p:cTn>
                              </p:par>
                              <p:par>
                                <p:cTn id="7" presetID="10"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0" fill="hold" display="0">
                  <p:stCondLst>
                    <p:cond delay="indefinite"/>
                  </p:stCondLst>
                  <p:endCondLst>
                    <p:cond evt="onStopAudio" delay="0">
                      <p:tgtEl>
                        <p:sldTgt/>
                      </p:tgtEl>
                    </p:cond>
                  </p:endCondLst>
                </p:cTn>
                <p:tgtEl>
                  <p:spTgt spid="6"/>
                </p:tgtEl>
              </p:cMediaNode>
            </p:audio>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2533" y="376136"/>
            <a:ext cx="10131425" cy="1456267"/>
          </a:xfrm>
        </p:spPr>
        <p:txBody>
          <a:bodyPr/>
          <a:lstStyle/>
          <a:p>
            <a:r>
              <a:rPr lang="en-029" b="1" dirty="0"/>
              <a:t>Planning your trip</a:t>
            </a:r>
          </a:p>
        </p:txBody>
      </p:sp>
      <p:sp>
        <p:nvSpPr>
          <p:cNvPr id="4" name="Content Placeholder 3"/>
          <p:cNvSpPr>
            <a:spLocks noGrp="1"/>
          </p:cNvSpPr>
          <p:nvPr>
            <p:ph sz="half" idx="2"/>
          </p:nvPr>
        </p:nvSpPr>
        <p:spPr>
          <a:xfrm>
            <a:off x="6245157" y="1225686"/>
            <a:ext cx="5394724" cy="5012348"/>
          </a:xfrm>
        </p:spPr>
        <p:txBody>
          <a:bodyPr>
            <a:normAutofit/>
          </a:bodyPr>
          <a:lstStyle/>
          <a:p>
            <a:r>
              <a:rPr lang="en-029" sz="2400" dirty="0">
                <a:solidFill>
                  <a:schemeClr val="tx2"/>
                </a:solidFill>
              </a:rPr>
              <a:t>In planning a trip, gather as much information as you can beforehand. Remember if your ancestor migrated to the USA, mine the US records (online, libraries and archives) for all related information before taking that research trip.</a:t>
            </a:r>
          </a:p>
          <a:p>
            <a:r>
              <a:rPr lang="en-029" sz="2400" dirty="0">
                <a:solidFill>
                  <a:schemeClr val="tx2"/>
                </a:solidFill>
              </a:rPr>
              <a:t>Learn about the history of the period and area. This helps in uncovering information and appreciating the times in which your ancestor lived.</a:t>
            </a:r>
          </a:p>
          <a:p>
            <a:endParaRPr lang="en-029" dirty="0"/>
          </a:p>
        </p:txBody>
      </p:sp>
      <p:pic>
        <p:nvPicPr>
          <p:cNvPr id="5" name="Slide 14.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64162" y="3428206"/>
            <a:ext cx="487363" cy="487363"/>
          </a:xfrm>
          <a:prstGeom prst="rect">
            <a:avLst/>
          </a:prstGeom>
        </p:spPr>
      </p:pic>
      <p:pic>
        <p:nvPicPr>
          <p:cNvPr id="7" name="Picture 2" descr="C:\Users\Owner\Desktop\MUSEUM\Information Officer\Newsletter bits\159086-425x329-genealogy-clip-art-thumb.jpg"/>
          <p:cNvPicPr>
            <a:picLocks noGrp="1" noChangeAspect="1" noChangeArrowheads="1"/>
          </p:cNvPicPr>
          <p:nvPr>
            <p:ph sz="half" idx="1"/>
          </p:nvPr>
        </p:nvPicPr>
        <p:blipFill rotWithShape="1">
          <a:blip r:embed="rId6">
            <a:extLst>
              <a:ext uri="{28A0092B-C50C-407E-A947-70E740481C1C}">
                <a14:useLocalDpi xmlns:a14="http://schemas.microsoft.com/office/drawing/2010/main" val="0"/>
              </a:ext>
            </a:extLst>
          </a:blip>
          <a:srcRect l="5457"/>
          <a:stretch/>
        </p:blipFill>
        <p:spPr bwMode="auto">
          <a:xfrm>
            <a:off x="894437" y="1565887"/>
            <a:ext cx="5144125" cy="421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365814"/>
      </p:ext>
    </p:extLst>
  </p:cSld>
  <p:clrMapOvr>
    <a:masterClrMapping/>
  </p:clrMapOvr>
  <mc:AlternateContent xmlns:mc="http://schemas.openxmlformats.org/markup-compatibility/2006" xmlns:p14="http://schemas.microsoft.com/office/powerpoint/2010/main">
    <mc:Choice Requires="p14">
      <p:transition spd="med" p14:dur="700" advClick="0" advTm="16000">
        <p:fade/>
      </p:transition>
    </mc:Choice>
    <mc:Fallback xmlns="">
      <p:transition spd="med" advClick="0" advTm="1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79" fill="hold"/>
                                        <p:tgtEl>
                                          <p:spTgt spid="5"/>
                                        </p:tgtEl>
                                      </p:cBhvr>
                                    </p:cmd>
                                  </p:childTnLst>
                                </p:cTn>
                              </p:par>
                              <p:par>
                                <p:cTn id="7" presetID="10"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fade">
                                      <p:cBhvr>
                                        <p:cTn id="9" dur="500"/>
                                        <p:tgtEl>
                                          <p:spTgt spid="4">
                                            <p:txEl>
                                              <p:pRg st="0" end="0"/>
                                            </p:txEl>
                                          </p:spTgt>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3" fill="hold" display="0">
                  <p:stCondLst>
                    <p:cond delay="indefinite"/>
                  </p:stCondLst>
                  <p:endCondLst>
                    <p:cond evt="onStopAudio" delay="0">
                      <p:tgtEl>
                        <p:sldTgt/>
                      </p:tgtEl>
                    </p:cond>
                  </p:endCondLst>
                </p:cTn>
                <p:tgtEl>
                  <p:spTgt spid="5"/>
                </p:tgtEl>
              </p:cMediaNode>
            </p:audio>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7691" y="380998"/>
            <a:ext cx="10131425" cy="1456267"/>
          </a:xfrm>
        </p:spPr>
        <p:txBody>
          <a:bodyPr/>
          <a:lstStyle/>
          <a:p>
            <a:r>
              <a:rPr lang="en-029" b="1" dirty="0"/>
              <a:t>Some Resources IN BARBADOS </a:t>
            </a:r>
          </a:p>
        </p:txBody>
      </p:sp>
      <p:sp>
        <p:nvSpPr>
          <p:cNvPr id="4" name="Content Placeholder 3"/>
          <p:cNvSpPr>
            <a:spLocks noGrp="1"/>
          </p:cNvSpPr>
          <p:nvPr>
            <p:ph sz="half" idx="2"/>
          </p:nvPr>
        </p:nvSpPr>
        <p:spPr>
          <a:xfrm>
            <a:off x="7152389" y="1433051"/>
            <a:ext cx="4134119" cy="4477674"/>
          </a:xfrm>
        </p:spPr>
        <p:txBody>
          <a:bodyPr>
            <a:normAutofit lnSpcReduction="10000"/>
          </a:bodyPr>
          <a:lstStyle/>
          <a:p>
            <a:r>
              <a:rPr lang="en-029" sz="2400" dirty="0">
                <a:solidFill>
                  <a:schemeClr val="tx2"/>
                </a:solidFill>
              </a:rPr>
              <a:t>Barbados Department of Archives</a:t>
            </a:r>
          </a:p>
          <a:p>
            <a:r>
              <a:rPr lang="en-029" sz="2400" dirty="0">
                <a:solidFill>
                  <a:schemeClr val="tx2"/>
                </a:solidFill>
              </a:rPr>
              <a:t>National Library Service</a:t>
            </a:r>
          </a:p>
          <a:p>
            <a:r>
              <a:rPr lang="en-029" sz="2400" dirty="0">
                <a:solidFill>
                  <a:schemeClr val="tx2"/>
                </a:solidFill>
              </a:rPr>
              <a:t>Shilstone Memorial Library, BMHS</a:t>
            </a:r>
          </a:p>
          <a:p>
            <a:r>
              <a:rPr lang="en-029" sz="2400" dirty="0">
                <a:solidFill>
                  <a:schemeClr val="tx2"/>
                </a:solidFill>
              </a:rPr>
              <a:t>Sidney Martin Library, UWI, Cave Hill</a:t>
            </a:r>
          </a:p>
          <a:p>
            <a:r>
              <a:rPr lang="en-029" sz="2400" dirty="0">
                <a:solidFill>
                  <a:schemeClr val="tx2"/>
                </a:solidFill>
              </a:rPr>
              <a:t>Barbados Registration Dept.</a:t>
            </a:r>
          </a:p>
          <a:p>
            <a:r>
              <a:rPr lang="en-029" sz="2400" dirty="0">
                <a:solidFill>
                  <a:schemeClr val="tx2"/>
                </a:solidFill>
              </a:rPr>
              <a:t>Land Registry</a:t>
            </a:r>
          </a:p>
          <a:p>
            <a:r>
              <a:rPr lang="en-029" sz="2400" dirty="0">
                <a:solidFill>
                  <a:schemeClr val="tx2"/>
                </a:solidFill>
              </a:rPr>
              <a:t>Churches</a:t>
            </a:r>
          </a:p>
        </p:txBody>
      </p:sp>
      <p:pic>
        <p:nvPicPr>
          <p:cNvPr id="5" name="Slide 15.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76016" y="3671888"/>
            <a:ext cx="487363" cy="487363"/>
          </a:xfrm>
          <a:prstGeom prst="rect">
            <a:avLst/>
          </a:prstGeom>
        </p:spPr>
      </p:pic>
      <p:pic>
        <p:nvPicPr>
          <p:cNvPr id="2051" name="Picture 3"/>
          <p:cNvPicPr>
            <a:picLocks noGrp="1" noChangeAspect="1" noChangeArrowheads="1"/>
          </p:cNvPicPr>
          <p:nvPr>
            <p:ph sz="half" idx="1"/>
          </p:nvPr>
        </p:nvPicPr>
        <p:blipFill>
          <a:blip r:embed="rId6">
            <a:extLst>
              <a:ext uri="{28A0092B-C50C-407E-A947-70E740481C1C}">
                <a14:useLocalDpi xmlns:a14="http://schemas.microsoft.com/office/drawing/2010/main" val="0"/>
              </a:ext>
            </a:extLst>
          </a:blip>
          <a:srcRect/>
          <a:stretch>
            <a:fillRect/>
          </a:stretch>
        </p:blipFill>
        <p:spPr bwMode="auto">
          <a:xfrm>
            <a:off x="1286807" y="1475888"/>
            <a:ext cx="5576151" cy="43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2826866"/>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79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5803" y="774674"/>
            <a:ext cx="6164653" cy="1371600"/>
          </a:xfrm>
        </p:spPr>
        <p:txBody>
          <a:bodyPr>
            <a:noAutofit/>
          </a:bodyPr>
          <a:lstStyle/>
          <a:p>
            <a:r>
              <a:rPr lang="en-029" sz="3600" b="1" dirty="0"/>
              <a:t>OF HALLS, HILLS AND HOLES:</a:t>
            </a:r>
            <a:br>
              <a:rPr lang="en-029" sz="3600" b="1" dirty="0"/>
            </a:br>
            <a:r>
              <a:rPr lang="en-029" sz="3600" b="1" dirty="0"/>
              <a:t>Place names of Barbados</a:t>
            </a:r>
          </a:p>
        </p:txBody>
      </p:sp>
      <p:sp>
        <p:nvSpPr>
          <p:cNvPr id="7" name="Text Placeholder 6"/>
          <p:cNvSpPr>
            <a:spLocks noGrp="1"/>
          </p:cNvSpPr>
          <p:nvPr>
            <p:ph type="body" sz="half" idx="2"/>
          </p:nvPr>
        </p:nvSpPr>
        <p:spPr>
          <a:xfrm>
            <a:off x="644237" y="2224747"/>
            <a:ext cx="5599090" cy="2411569"/>
          </a:xfrm>
        </p:spPr>
        <p:txBody>
          <a:bodyPr>
            <a:normAutofit fontScale="92500" lnSpcReduction="10000"/>
          </a:bodyPr>
          <a:lstStyle/>
          <a:p>
            <a:pPr algn="just"/>
            <a:r>
              <a:rPr lang="en-029" sz="2400" dirty="0"/>
              <a:t>A valuable guide compiled and edited by </a:t>
            </a:r>
          </a:p>
          <a:p>
            <a:pPr algn="just"/>
            <a:r>
              <a:rPr lang="en-029" sz="2400" dirty="0"/>
              <a:t>Sir Woodville Marshall.</a:t>
            </a:r>
          </a:p>
          <a:p>
            <a:pPr algn="just"/>
            <a:endParaRPr lang="en-029" sz="2400" dirty="0"/>
          </a:p>
          <a:p>
            <a:pPr algn="just"/>
            <a:endParaRPr lang="en-029" sz="2400" dirty="0"/>
          </a:p>
          <a:p>
            <a:pPr algn="just"/>
            <a:r>
              <a:rPr lang="en-029" sz="3200" dirty="0"/>
              <a:t>Happy searching!</a:t>
            </a:r>
          </a:p>
          <a:p>
            <a:pPr algn="just"/>
            <a:endParaRPr lang="en-029" sz="2400" dirty="0"/>
          </a:p>
          <a:p>
            <a:pPr algn="just"/>
            <a:endParaRPr lang="en-029" sz="2400" dirty="0"/>
          </a:p>
          <a:p>
            <a:pPr algn="just"/>
            <a:endParaRPr lang="en-029" sz="2400" dirty="0"/>
          </a:p>
          <a:p>
            <a:endParaRPr lang="en-029" sz="2000" dirty="0"/>
          </a:p>
        </p:txBody>
      </p:sp>
      <p:pic>
        <p:nvPicPr>
          <p:cNvPr id="3" name="Slide 16.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641234" y="3184524"/>
            <a:ext cx="487363" cy="487363"/>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99979" y="541282"/>
            <a:ext cx="4941696" cy="5773846"/>
          </a:xfrm>
          <a:prstGeom prst="rect">
            <a:avLst/>
          </a:prstGeom>
        </p:spPr>
      </p:pic>
    </p:spTree>
    <p:extLst>
      <p:ext uri="{BB962C8B-B14F-4D97-AF65-F5344CB8AC3E}">
        <p14:creationId xmlns:p14="http://schemas.microsoft.com/office/powerpoint/2010/main" val="861888658"/>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5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eneology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925016" y="5003351"/>
            <a:ext cx="609600" cy="609600"/>
          </a:xfrm>
          <a:prstGeom prst="rect">
            <a:avLst/>
          </a:prstGeom>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4622" y="245127"/>
            <a:ext cx="9838738" cy="68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577858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848" numSld="999"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968" y="360665"/>
            <a:ext cx="10084427" cy="63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414352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10802"/>
          <a:stretch/>
        </p:blipFill>
        <p:spPr>
          <a:xfrm>
            <a:off x="5932686" y="1184563"/>
            <a:ext cx="5802114" cy="52920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583" y="187036"/>
            <a:ext cx="7634851" cy="4824000"/>
          </a:xfrm>
          <a:prstGeom prst="rect">
            <a:avLst/>
          </a:prstGeom>
        </p:spPr>
      </p:pic>
    </p:spTree>
    <p:extLst>
      <p:ext uri="{BB962C8B-B14F-4D97-AF65-F5344CB8AC3E}">
        <p14:creationId xmlns:p14="http://schemas.microsoft.com/office/powerpoint/2010/main" val="3414093390"/>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823" y="-166255"/>
            <a:ext cx="10720765" cy="1371600"/>
          </a:xfrm>
        </p:spPr>
        <p:txBody>
          <a:bodyPr>
            <a:normAutofit/>
          </a:bodyPr>
          <a:lstStyle/>
          <a:p>
            <a:r>
              <a:rPr lang="en-US" sz="3200" b="1" dirty="0"/>
              <a:t>BARBADOS FAMILY HISTORY PROJECT</a:t>
            </a:r>
            <a:endParaRPr lang="en-029" sz="3200" b="1" dirty="0"/>
          </a:p>
        </p:txBody>
      </p:sp>
      <p:sp>
        <p:nvSpPr>
          <p:cNvPr id="6" name="Text Placeholder 5"/>
          <p:cNvSpPr>
            <a:spLocks noGrp="1"/>
          </p:cNvSpPr>
          <p:nvPr>
            <p:ph type="body" sz="half" idx="2"/>
          </p:nvPr>
        </p:nvSpPr>
        <p:spPr>
          <a:xfrm>
            <a:off x="730016" y="1428461"/>
            <a:ext cx="3467911" cy="3512127"/>
          </a:xfrm>
        </p:spPr>
        <p:txBody>
          <a:bodyPr>
            <a:normAutofit fontScale="25000" lnSpcReduction="20000"/>
          </a:bodyPr>
          <a:lstStyle/>
          <a:p>
            <a:r>
              <a:rPr lang="en-029" sz="9600" dirty="0"/>
              <a:t>Launched on Wednesday, June 7, 2017, by the Minister of Culture, Sports and Youth, the Hon. Stephen </a:t>
            </a:r>
            <a:r>
              <a:rPr lang="en-029" sz="9600" dirty="0" err="1"/>
              <a:t>Lashley</a:t>
            </a:r>
            <a:r>
              <a:rPr lang="en-029" sz="9600" dirty="0"/>
              <a:t>.</a:t>
            </a:r>
          </a:p>
          <a:p>
            <a:pPr>
              <a:lnSpc>
                <a:spcPct val="120000"/>
              </a:lnSpc>
              <a:spcAft>
                <a:spcPts val="0"/>
              </a:spcAft>
            </a:pPr>
            <a:endParaRPr lang="en-029" sz="9600" dirty="0"/>
          </a:p>
          <a:p>
            <a:r>
              <a:rPr lang="en-029" sz="9600" dirty="0"/>
              <a:t>Under the aegis of the Barbados Genealogy Group,  a special interest group of the Barbados Museum &amp; Historical Society.</a:t>
            </a:r>
          </a:p>
          <a:p>
            <a:endParaRPr lang="en-029" dirty="0"/>
          </a:p>
        </p:txBody>
      </p:sp>
      <p:pic>
        <p:nvPicPr>
          <p:cNvPr id="3" name="Slide 2.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3184525"/>
            <a:ext cx="487363" cy="487363"/>
          </a:xfrm>
          <a:prstGeom prst="rect">
            <a:avLst/>
          </a:prstGeom>
        </p:spPr>
      </p:pic>
      <p:pic>
        <p:nvPicPr>
          <p:cNvPr id="7" name="Content Placeholder 4"/>
          <p:cNvPicPr>
            <a:picLocks noGrp="1" noChangeAspect="1"/>
          </p:cNvPicPr>
          <p:nvPr>
            <p:ph idx="1"/>
          </p:nvPr>
        </p:nvPicPr>
        <p:blipFill rotWithShape="1">
          <a:blip r:embed="rId6" cstate="print">
            <a:extLst>
              <a:ext uri="{28A0092B-C50C-407E-A947-70E740481C1C}">
                <a14:useLocalDpi xmlns:a14="http://schemas.microsoft.com/office/drawing/2010/main" val="0"/>
              </a:ext>
            </a:extLst>
          </a:blip>
          <a:srcRect t="11686" r="2999"/>
          <a:stretch/>
        </p:blipFill>
        <p:spPr>
          <a:xfrm>
            <a:off x="4362306" y="1415065"/>
            <a:ext cx="7299068" cy="4513645"/>
          </a:xfrm>
          <a:prstGeom prst="rect">
            <a:avLst/>
          </a:prstGeom>
        </p:spPr>
      </p:pic>
    </p:spTree>
    <p:extLst>
      <p:ext uri="{BB962C8B-B14F-4D97-AF65-F5344CB8AC3E}">
        <p14:creationId xmlns:p14="http://schemas.microsoft.com/office/powerpoint/2010/main" val="537917133"/>
      </p:ext>
    </p:extLst>
  </p:cSld>
  <p:clrMapOvr>
    <a:masterClrMapping/>
  </p:clrMapOvr>
  <mc:AlternateContent xmlns:mc="http://schemas.openxmlformats.org/markup-compatibility/2006" xmlns:p14="http://schemas.microsoft.com/office/powerpoint/2010/main">
    <mc:Choice Requires="p14">
      <p:transition spd="med" p14:dur="700" advClick="0" advTm="11000">
        <p:fade/>
      </p:transition>
    </mc:Choice>
    <mc:Fallback xmlns="">
      <p:transition spd="med"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481" fill="hold"/>
                                        <p:tgtEl>
                                          <p:spTgt spid="3"/>
                                        </p:tgtEl>
                                      </p:cBhvr>
                                    </p:cmd>
                                  </p:childTnLst>
                                </p:cTn>
                              </p:par>
                              <p:par>
                                <p:cTn id="7" presetID="42"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1000"/>
                                        <p:tgtEl>
                                          <p:spTgt spid="6">
                                            <p:txEl>
                                              <p:pRg st="0" end="0"/>
                                            </p:txEl>
                                          </p:spTgt>
                                        </p:tgtEl>
                                      </p:cBhvr>
                                    </p:animEffect>
                                    <p:anim calcmode="lin" valueType="num">
                                      <p:cBhvr>
                                        <p:cTn id="1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1"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7" fill="hold" display="0">
                  <p:stCondLst>
                    <p:cond delay="indefinite"/>
                  </p:stCondLst>
                  <p:endCondLst>
                    <p:cond evt="onStopAudio" delay="0">
                      <p:tgtEl>
                        <p:sldTgt/>
                      </p:tgtEl>
                    </p:cond>
                  </p:endCondLst>
                </p:cTn>
                <p:tgtEl>
                  <p:spTgt spid="3"/>
                </p:tgtEl>
              </p:cMediaNode>
            </p:audio>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39" t="3787" r="5828" b="7697"/>
          <a:stretch/>
        </p:blipFill>
        <p:spPr bwMode="auto">
          <a:xfrm>
            <a:off x="4987653" y="1828801"/>
            <a:ext cx="6824874"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6791"/>
          <a:stretch/>
        </p:blipFill>
        <p:spPr>
          <a:xfrm>
            <a:off x="251730" y="228599"/>
            <a:ext cx="7531487" cy="4680000"/>
          </a:xfrm>
          <a:prstGeom prst="rect">
            <a:avLst/>
          </a:prstGeom>
        </p:spPr>
      </p:pic>
    </p:spTree>
    <p:extLst>
      <p:ext uri="{BB962C8B-B14F-4D97-AF65-F5344CB8AC3E}">
        <p14:creationId xmlns:p14="http://schemas.microsoft.com/office/powerpoint/2010/main" val="109035483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1561" y="736744"/>
            <a:ext cx="8308975" cy="542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527852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6982" y="443346"/>
            <a:ext cx="9029374" cy="6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279243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199" y="189152"/>
            <a:ext cx="10771910" cy="4738254"/>
          </a:xfrm>
        </p:spPr>
        <p:txBody>
          <a:bodyPr>
            <a:normAutofit/>
          </a:bodyPr>
          <a:lstStyle/>
          <a:p>
            <a:pPr algn="l"/>
            <a:r>
              <a:rPr lang="en-US" sz="2700" dirty="0"/>
              <a:t>Barbados family history project</a:t>
            </a:r>
            <a:br>
              <a:rPr lang="en-US" sz="2700" dirty="0"/>
            </a:br>
            <a:r>
              <a:rPr lang="en-US" sz="2700" dirty="0"/>
              <a:t>Barbados Genealogy Group</a:t>
            </a:r>
            <a:br>
              <a:rPr lang="en-US" sz="2700" dirty="0"/>
            </a:br>
            <a:r>
              <a:rPr lang="en-US" sz="2700" dirty="0"/>
              <a:t>Barbados Museum &amp; Historical Society</a:t>
            </a:r>
            <a:br>
              <a:rPr lang="en-US" dirty="0"/>
            </a:br>
            <a:r>
              <a:rPr lang="en-US" sz="2700" dirty="0"/>
              <a:t>St. Ann’s Garrison, St. Michael, Barbados</a:t>
            </a:r>
            <a:br>
              <a:rPr lang="en-US" sz="2700" dirty="0"/>
            </a:br>
            <a:br>
              <a:rPr lang="en-US" sz="2700" dirty="0"/>
            </a:br>
            <a:r>
              <a:rPr lang="en-US" sz="2700" dirty="0"/>
              <a:t>Tel.: 246-538-0201</a:t>
            </a:r>
            <a:br>
              <a:rPr lang="en-US" sz="2700" dirty="0"/>
            </a:br>
            <a:r>
              <a:rPr lang="en-US" sz="2700" dirty="0"/>
              <a:t>Email: library@barbmuse.org.bb</a:t>
            </a:r>
            <a:br>
              <a:rPr lang="en-US" sz="2700" dirty="0"/>
            </a:br>
            <a:br>
              <a:rPr lang="en-US" sz="2700" dirty="0"/>
            </a:br>
            <a:r>
              <a:rPr lang="en-US" sz="2700" dirty="0"/>
              <a:t>                                                                 </a:t>
            </a:r>
            <a:endParaRPr lang="en-GB" sz="27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1445" y="4013661"/>
            <a:ext cx="1898437" cy="1080000"/>
          </a:xfrm>
          <a:prstGeom prst="rect">
            <a:avLst/>
          </a:prstGeom>
        </p:spPr>
      </p:pic>
      <p:sp>
        <p:nvSpPr>
          <p:cNvPr id="5" name="Rectangle 4"/>
          <p:cNvSpPr/>
          <p:nvPr/>
        </p:nvSpPr>
        <p:spPr>
          <a:xfrm>
            <a:off x="6988858" y="5235331"/>
            <a:ext cx="3525196" cy="461665"/>
          </a:xfrm>
          <a:prstGeom prst="rect">
            <a:avLst/>
          </a:prstGeom>
        </p:spPr>
        <p:txBody>
          <a:bodyPr wrap="none">
            <a:spAutoFit/>
          </a:bodyPr>
          <a:lstStyle/>
          <a:p>
            <a:r>
              <a:rPr lang="en-GB" sz="2400" cap="all"/>
              <a:t>www.barbmuse.org.BB</a:t>
            </a:r>
            <a:endParaRPr lang="en-GB" sz="2400" cap="all" dirty="0"/>
          </a:p>
        </p:txBody>
      </p:sp>
    </p:spTree>
    <p:extLst>
      <p:ext uri="{BB962C8B-B14F-4D97-AF65-F5344CB8AC3E}">
        <p14:creationId xmlns:p14="http://schemas.microsoft.com/office/powerpoint/2010/main" val="122872099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85617" y="3957980"/>
            <a:ext cx="10131427" cy="3124199"/>
          </a:xfrm>
        </p:spPr>
        <p:txBody>
          <a:bodyPr>
            <a:normAutofit/>
          </a:bodyPr>
          <a:lstStyle/>
          <a:p>
            <a:pPr algn="ctr"/>
            <a:r>
              <a:rPr lang="en-029" sz="4000" b="1" dirty="0"/>
              <a:t>“</a:t>
            </a:r>
            <a:r>
              <a:rPr lang="en-029" sz="4000" b="1"/>
              <a:t>Connecting Generations. </a:t>
            </a:r>
            <a:r>
              <a:rPr lang="en-029" sz="4000" b="1" dirty="0"/>
              <a:t>Connecting Families”</a:t>
            </a:r>
            <a:br>
              <a:rPr lang="en-029" sz="4000" b="1" dirty="0"/>
            </a:br>
            <a:r>
              <a:rPr lang="en-029" sz="4000" b="1" dirty="0"/>
              <a:t>THANK YOU!</a:t>
            </a:r>
          </a:p>
        </p:txBody>
      </p:sp>
      <p:pic>
        <p:nvPicPr>
          <p:cNvPr id="10" name="Picture 3" descr="C:\Users\Owner\Desktop\MUSEUM\Information Officer\Newsletter bits\il_fullxfull.1014803291_9mz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67533" y="191006"/>
            <a:ext cx="6567596" cy="45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884316"/>
      </p:ext>
    </p:extLst>
  </p:cSld>
  <p:clrMapOvr>
    <a:masterClrMapping/>
  </p:clrMapOvr>
  <mc:AlternateContent xmlns:mc="http://schemas.openxmlformats.org/markup-compatibility/2006" xmlns:p14="http://schemas.microsoft.com/office/powerpoint/2010/main">
    <mc:Choice Requires="p14">
      <p:transition spd="med" p14:dur="700" advClick="0" advTm="12000">
        <p:fade/>
      </p:transition>
    </mc:Choice>
    <mc:Fallback xmlns="">
      <p:transition spd="med" advClick="0" advTm="12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5452" y="2120630"/>
            <a:ext cx="10131425" cy="2483796"/>
          </a:xfrm>
        </p:spPr>
        <p:txBody>
          <a:bodyPr>
            <a:noAutofit/>
          </a:bodyPr>
          <a:lstStyle/>
          <a:p>
            <a:pPr marL="0" indent="0" algn="ctr">
              <a:buNone/>
            </a:pPr>
            <a:r>
              <a:rPr lang="en-US" sz="2400" dirty="0"/>
              <a:t>Genealogy jingle</a:t>
            </a:r>
          </a:p>
          <a:p>
            <a:pPr marL="0" indent="0" algn="ctr">
              <a:buNone/>
            </a:pPr>
            <a:endParaRPr lang="en-US" sz="2400" dirty="0"/>
          </a:p>
          <a:p>
            <a:pPr marL="0" indent="0" algn="ctr">
              <a:buNone/>
            </a:pPr>
            <a:r>
              <a:rPr lang="en-US" sz="2400" dirty="0"/>
              <a:t>Written by: Errol Clarke</a:t>
            </a:r>
          </a:p>
          <a:p>
            <a:pPr marL="0" indent="0" algn="ctr">
              <a:buNone/>
            </a:pPr>
            <a:r>
              <a:rPr lang="en-US" sz="2400" dirty="0"/>
              <a:t>Sung by: Akola</a:t>
            </a:r>
          </a:p>
          <a:p>
            <a:pPr marL="0" indent="0" algn="ctr">
              <a:buNone/>
            </a:pPr>
            <a:r>
              <a:rPr lang="en-US" sz="2400" dirty="0"/>
              <a:t>Arranged by: Terry Griffith</a:t>
            </a:r>
          </a:p>
          <a:p>
            <a:pPr marL="0" indent="0" algn="ctr">
              <a:buNone/>
            </a:pPr>
            <a:r>
              <a:rPr lang="en-US" sz="2400" dirty="0"/>
              <a:t>Mastered by: Terry Griffith</a:t>
            </a:r>
          </a:p>
          <a:p>
            <a:pPr marL="0" indent="0" algn="ctr">
              <a:buNone/>
            </a:pPr>
            <a:r>
              <a:rPr lang="en-US" sz="2400" dirty="0"/>
              <a:t>Produced at: </a:t>
            </a:r>
            <a:r>
              <a:rPr lang="en-US" sz="2400" dirty="0" err="1"/>
              <a:t>Kolaiah</a:t>
            </a:r>
            <a:r>
              <a:rPr lang="en-US" sz="2400" dirty="0"/>
              <a:t> Studios</a:t>
            </a:r>
          </a:p>
          <a:p>
            <a:pPr marL="0" indent="0" algn="ctr">
              <a:buNone/>
            </a:pPr>
            <a:endParaRPr lang="en-US" sz="2400" dirty="0"/>
          </a:p>
          <a:p>
            <a:pPr marL="0" indent="0" algn="ctr">
              <a:buNone/>
            </a:pPr>
            <a:endParaRPr lang="en-US" sz="2400" dirty="0"/>
          </a:p>
          <a:p>
            <a:pPr marL="0" indent="0" algn="ctr">
              <a:buNone/>
            </a:pPr>
            <a:r>
              <a:rPr lang="en-US" sz="2400" dirty="0"/>
              <a:t>© Copyright  2017</a:t>
            </a:r>
            <a:endParaRPr lang="en-GB" sz="2400" dirty="0"/>
          </a:p>
        </p:txBody>
      </p:sp>
    </p:spTree>
    <p:extLst>
      <p:ext uri="{BB962C8B-B14F-4D97-AF65-F5344CB8AC3E}">
        <p14:creationId xmlns:p14="http://schemas.microsoft.com/office/powerpoint/2010/main" val="4091084155"/>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5452" y="2120630"/>
            <a:ext cx="10131425" cy="2483796"/>
          </a:xfrm>
        </p:spPr>
        <p:txBody>
          <a:bodyPr>
            <a:noAutofit/>
          </a:bodyPr>
          <a:lstStyle/>
          <a:p>
            <a:pPr marL="0" indent="0" algn="ctr">
              <a:buNone/>
            </a:pPr>
            <a:r>
              <a:rPr lang="en-US" sz="2400" dirty="0"/>
              <a:t>Music</a:t>
            </a:r>
          </a:p>
          <a:p>
            <a:pPr marL="0" indent="0" algn="ctr">
              <a:buNone/>
            </a:pPr>
            <a:r>
              <a:rPr lang="en-US" sz="2400" dirty="0"/>
              <a:t>“Beautiful Barbados”</a:t>
            </a:r>
          </a:p>
          <a:p>
            <a:pPr marL="0" indent="0" algn="ctr">
              <a:buNone/>
            </a:pPr>
            <a:r>
              <a:rPr lang="en-US" sz="2400" dirty="0"/>
              <a:t>Written by: Emile </a:t>
            </a:r>
            <a:r>
              <a:rPr lang="en-US" sz="2400" dirty="0" err="1"/>
              <a:t>Straker</a:t>
            </a:r>
            <a:endParaRPr lang="en-US" sz="2400" dirty="0"/>
          </a:p>
          <a:p>
            <a:pPr marL="0" indent="0" algn="ctr">
              <a:buNone/>
            </a:pPr>
            <a:r>
              <a:rPr lang="en-US" sz="2400" dirty="0"/>
              <a:t>Performed by: Reddy </a:t>
            </a:r>
            <a:r>
              <a:rPr lang="en-US" sz="2400" dirty="0" err="1"/>
              <a:t>Panners</a:t>
            </a:r>
            <a:r>
              <a:rPr lang="en-US" sz="2400" dirty="0"/>
              <a:t> </a:t>
            </a:r>
            <a:r>
              <a:rPr lang="en-US" sz="2400" dirty="0" err="1"/>
              <a:t>Steelband</a:t>
            </a:r>
            <a:endParaRPr lang="en-US" sz="2400" dirty="0"/>
          </a:p>
          <a:p>
            <a:pPr marL="0" indent="0" algn="ctr">
              <a:buNone/>
            </a:pPr>
            <a:endParaRPr lang="en-US" sz="2400" dirty="0"/>
          </a:p>
          <a:p>
            <a:pPr marL="0" indent="0" algn="ctr">
              <a:buNone/>
            </a:pPr>
            <a:endParaRPr lang="en-US" sz="2400" dirty="0"/>
          </a:p>
        </p:txBody>
      </p:sp>
    </p:spTree>
    <p:extLst>
      <p:ext uri="{BB962C8B-B14F-4D97-AF65-F5344CB8AC3E}">
        <p14:creationId xmlns:p14="http://schemas.microsoft.com/office/powerpoint/2010/main" val="384083618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35" y="-384927"/>
            <a:ext cx="11042901" cy="1617133"/>
          </a:xfrm>
        </p:spPr>
        <p:txBody>
          <a:bodyPr>
            <a:normAutofit/>
          </a:bodyPr>
          <a:lstStyle/>
          <a:p>
            <a:r>
              <a:rPr lang="en-US" sz="3200" b="1" dirty="0"/>
              <a:t>BARBADOS FAMILY HISTORY PROJECT</a:t>
            </a:r>
            <a:endParaRPr lang="en-029" sz="3200" b="1" dirty="0"/>
          </a:p>
        </p:txBody>
      </p:sp>
      <p:sp>
        <p:nvSpPr>
          <p:cNvPr id="4" name="Text Placeholder 3"/>
          <p:cNvSpPr>
            <a:spLocks noGrp="1"/>
          </p:cNvSpPr>
          <p:nvPr>
            <p:ph type="body" sz="half" idx="2"/>
          </p:nvPr>
        </p:nvSpPr>
        <p:spPr>
          <a:xfrm>
            <a:off x="8229600" y="1217503"/>
            <a:ext cx="3203994" cy="3922494"/>
          </a:xfrm>
        </p:spPr>
        <p:txBody>
          <a:bodyPr>
            <a:normAutofit fontScale="25000" lnSpcReduction="20000"/>
          </a:bodyPr>
          <a:lstStyle/>
          <a:p>
            <a:r>
              <a:rPr lang="en-029" sz="9600" dirty="0"/>
              <a:t>The planning committee of the </a:t>
            </a:r>
            <a:r>
              <a:rPr lang="en-029" sz="9600" dirty="0">
                <a:solidFill>
                  <a:prstClr val="white"/>
                </a:solidFill>
              </a:rPr>
              <a:t>Genealogy </a:t>
            </a:r>
            <a:r>
              <a:rPr lang="en-029" sz="9600" dirty="0"/>
              <a:t>Group, chaired by Ms. Harriet Pierce, the  Museum’s librarian, has overall responsibility for the project.</a:t>
            </a:r>
          </a:p>
          <a:p>
            <a:endParaRPr lang="en-029" sz="9600" dirty="0"/>
          </a:p>
          <a:p>
            <a:r>
              <a:rPr lang="en-029" sz="9600" dirty="0"/>
              <a:t>A Coordinating Sub-Committee of the Group, chaired by Mr. Martin Cox, oversees the implementation of the project.</a:t>
            </a:r>
          </a:p>
          <a:p>
            <a:endParaRPr lang="en-029" dirty="0"/>
          </a:p>
        </p:txBody>
      </p:sp>
      <p:pic>
        <p:nvPicPr>
          <p:cNvPr id="6" name="Slide 3.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3184525"/>
            <a:ext cx="487363" cy="487363"/>
          </a:xfrm>
          <a:prstGeom prst="rect">
            <a:avLst/>
          </a:prstGeom>
        </p:spPr>
      </p:pic>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t="6172"/>
          <a:stretch/>
        </p:blipFill>
        <p:spPr>
          <a:xfrm>
            <a:off x="342935" y="1232206"/>
            <a:ext cx="7699481" cy="4392000"/>
          </a:xfrm>
          <a:prstGeom prst="rect">
            <a:avLst/>
          </a:prstGeom>
          <a:ln>
            <a:noFill/>
          </a:ln>
          <a:effectLst>
            <a:softEdge rad="112500"/>
          </a:effectLst>
        </p:spPr>
      </p:pic>
    </p:spTree>
    <p:extLst>
      <p:ext uri="{BB962C8B-B14F-4D97-AF65-F5344CB8AC3E}">
        <p14:creationId xmlns:p14="http://schemas.microsoft.com/office/powerpoint/2010/main" val="3948382947"/>
      </p:ext>
    </p:extLst>
  </p:cSld>
  <p:clrMapOvr>
    <a:masterClrMapping/>
  </p:clrMapOvr>
  <mc:AlternateContent xmlns:mc="http://schemas.openxmlformats.org/markup-compatibility/2006" xmlns:p14="http://schemas.microsoft.com/office/powerpoint/2010/main">
    <mc:Choice Requires="p14">
      <p:transition spd="med" p14:dur="700" advClick="0" advTm="19000">
        <p:fade/>
      </p:transition>
    </mc:Choice>
    <mc:Fallback xmlns="">
      <p:transition spd="med" advClick="0" advTm="1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557" fill="hold"/>
                                        <p:tgtEl>
                                          <p:spTgt spid="6"/>
                                        </p:tgtEl>
                                      </p:cBhvr>
                                    </p:cmd>
                                  </p:childTnLst>
                                </p:cTn>
                              </p:par>
                              <p:par>
                                <p:cTn id="7" presetID="42"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fade">
                                      <p:cBhvr>
                                        <p:cTn id="9" dur="1000"/>
                                        <p:tgtEl>
                                          <p:spTgt spid="4">
                                            <p:txEl>
                                              <p:pRg st="0" end="0"/>
                                            </p:txEl>
                                          </p:spTgt>
                                        </p:tgtEl>
                                      </p:cBhvr>
                                    </p:animEffect>
                                    <p:anim calcmode="lin" valueType="num">
                                      <p:cBhvr>
                                        <p:cTn id="1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1"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7" fill="hold" display="0">
                  <p:stCondLst>
                    <p:cond delay="indefinite"/>
                  </p:stCondLst>
                  <p:endCondLst>
                    <p:cond evt="onStopAudio" delay="0">
                      <p:tgtEl>
                        <p:sldTgt/>
                      </p:tgtEl>
                    </p:cond>
                  </p:endCondLst>
                </p:cTn>
                <p:tgtEl>
                  <p:spTgt spid="6"/>
                </p:tgtEl>
              </p:cMediaNode>
            </p:audio>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147" y="513675"/>
            <a:ext cx="10131425" cy="1215497"/>
          </a:xfrm>
        </p:spPr>
        <p:txBody>
          <a:bodyPr/>
          <a:lstStyle/>
          <a:p>
            <a:r>
              <a:rPr lang="en-029" b="1" dirty="0"/>
              <a:t>Barbados Genealogy Group</a:t>
            </a:r>
            <a:br>
              <a:rPr lang="en-029" b="1" dirty="0"/>
            </a:br>
            <a:endParaRPr lang="en-029" b="1" dirty="0"/>
          </a:p>
        </p:txBody>
      </p:sp>
      <p:sp>
        <p:nvSpPr>
          <p:cNvPr id="3" name="Content Placeholder 2"/>
          <p:cNvSpPr>
            <a:spLocks noGrp="1"/>
          </p:cNvSpPr>
          <p:nvPr>
            <p:ph sz="half" idx="1"/>
          </p:nvPr>
        </p:nvSpPr>
        <p:spPr>
          <a:xfrm>
            <a:off x="766276" y="1530566"/>
            <a:ext cx="10131357" cy="4738256"/>
          </a:xfrm>
        </p:spPr>
        <p:txBody>
          <a:bodyPr>
            <a:normAutofit fontScale="25000" lnSpcReduction="20000"/>
          </a:bodyPr>
          <a:lstStyle/>
          <a:p>
            <a:pPr marL="0" indent="0">
              <a:buNone/>
            </a:pPr>
            <a:r>
              <a:rPr lang="en-US" sz="9600" dirty="0"/>
              <a:t>OBJECTIVES:</a:t>
            </a:r>
          </a:p>
          <a:p>
            <a:r>
              <a:rPr lang="en-US" sz="9600" dirty="0"/>
              <a:t>Encourage and promote family research in Barbados.</a:t>
            </a:r>
          </a:p>
          <a:p>
            <a:r>
              <a:rPr lang="en-US" sz="9600" dirty="0"/>
              <a:t>Foster communication and cooperation and promote mentorship among family researchers.</a:t>
            </a:r>
          </a:p>
          <a:p>
            <a:r>
              <a:rPr lang="en-US" sz="9600" dirty="0"/>
              <a:t>Share resources on a variety of platforms.</a:t>
            </a:r>
          </a:p>
          <a:p>
            <a:r>
              <a:rPr lang="en-US" sz="9600" dirty="0"/>
              <a:t>Provide education through talks, discussions and workshops.</a:t>
            </a:r>
          </a:p>
          <a:p>
            <a:r>
              <a:rPr lang="en-US" sz="9600" dirty="0"/>
              <a:t>Provide a mechanism for advocacy.</a:t>
            </a:r>
          </a:p>
          <a:p>
            <a:r>
              <a:rPr lang="en-US" sz="9600" dirty="0"/>
              <a:t>Develop presentation skills of members.</a:t>
            </a:r>
          </a:p>
          <a:p>
            <a:r>
              <a:rPr lang="en-US" sz="9600" dirty="0"/>
              <a:t>Provide encouragement and support to young people researching family history.</a:t>
            </a:r>
          </a:p>
          <a:p>
            <a:endParaRPr lang="en-GB" sz="2400" dirty="0"/>
          </a:p>
        </p:txBody>
      </p:sp>
      <p:sp>
        <p:nvSpPr>
          <p:cNvPr id="7" name="Content Placeholder 2"/>
          <p:cNvSpPr>
            <a:spLocks noGrp="1"/>
          </p:cNvSpPr>
          <p:nvPr>
            <p:ph sz="half" idx="1"/>
          </p:nvPr>
        </p:nvSpPr>
        <p:spPr>
          <a:xfrm>
            <a:off x="778425" y="877743"/>
            <a:ext cx="3847290" cy="680893"/>
          </a:xfrm>
        </p:spPr>
        <p:txBody>
          <a:bodyPr>
            <a:normAutofit/>
          </a:bodyPr>
          <a:lstStyle/>
          <a:p>
            <a:pPr marL="0" indent="0">
              <a:lnSpc>
                <a:spcPct val="120000"/>
              </a:lnSpc>
              <a:spcAft>
                <a:spcPts val="0"/>
              </a:spcAft>
              <a:buNone/>
            </a:pPr>
            <a:r>
              <a:rPr lang="en-US" sz="2400" dirty="0"/>
              <a:t>Launched March 20, 2014</a:t>
            </a:r>
            <a:endParaRPr lang="en-GB" sz="2400" dirty="0"/>
          </a:p>
        </p:txBody>
      </p:sp>
      <p:pic>
        <p:nvPicPr>
          <p:cNvPr id="4" name="Slide 4.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18967" y="654843"/>
            <a:ext cx="487363" cy="487363"/>
          </a:xfrm>
          <a:prstGeom prst="rect">
            <a:avLst/>
          </a:prstGeom>
        </p:spPr>
      </p:pic>
    </p:spTree>
    <p:extLst>
      <p:ext uri="{BB962C8B-B14F-4D97-AF65-F5344CB8AC3E}">
        <p14:creationId xmlns:p14="http://schemas.microsoft.com/office/powerpoint/2010/main" val="3567720559"/>
      </p:ext>
    </p:extLst>
  </p:cSld>
  <p:clrMapOvr>
    <a:masterClrMapping/>
  </p:clrMapOvr>
  <mc:AlternateContent xmlns:mc="http://schemas.openxmlformats.org/markup-compatibility/2006" xmlns:p14="http://schemas.microsoft.com/office/powerpoint/2010/main">
    <mc:Choice Requires="p14">
      <p:transition spd="med" p14:dur="700" advClick="0" advTm="33000">
        <p:fade/>
      </p:transition>
    </mc:Choice>
    <mc:Fallback xmlns="">
      <p:transition spd="med" advClick="0" advTm="3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684" fill="hold"/>
                                        <p:tgtEl>
                                          <p:spTgt spid="4"/>
                                        </p:tgtEl>
                                      </p:cBhvr>
                                    </p:cmd>
                                  </p:childTnLst>
                                </p:cTn>
                              </p:par>
                              <p:par>
                                <p:cTn id="7" presetID="10" presetClass="entr" presetSubtype="0" fill="hold" grpId="0" nodeType="withEffect">
                                  <p:stCondLst>
                                    <p:cond delay="250"/>
                                  </p:stCondLst>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1750"/>
                                        <p:tgtEl>
                                          <p:spTgt spid="3">
                                            <p:txEl>
                                              <p:pRg st="0" end="0"/>
                                            </p:txEl>
                                          </p:spTgt>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750"/>
                                        <p:tgtEl>
                                          <p:spTgt spid="3">
                                            <p:txEl>
                                              <p:pRg st="1" end="1"/>
                                            </p:txEl>
                                          </p:spTgt>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750"/>
                                        <p:tgtEl>
                                          <p:spTgt spid="3">
                                            <p:txEl>
                                              <p:pRg st="2" end="2"/>
                                            </p:txEl>
                                          </p:spTgt>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750"/>
                                        <p:tgtEl>
                                          <p:spTgt spid="3">
                                            <p:txEl>
                                              <p:pRg st="3" end="3"/>
                                            </p:txEl>
                                          </p:spTgt>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750"/>
                                        <p:tgtEl>
                                          <p:spTgt spid="3">
                                            <p:txEl>
                                              <p:pRg st="4" end="4"/>
                                            </p:txEl>
                                          </p:spTgt>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750"/>
                                        <p:tgtEl>
                                          <p:spTgt spid="3">
                                            <p:txEl>
                                              <p:pRg st="5" end="5"/>
                                            </p:txEl>
                                          </p:spTgt>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750"/>
                                        <p:tgtEl>
                                          <p:spTgt spid="3">
                                            <p:txEl>
                                              <p:pRg st="6" end="6"/>
                                            </p:txEl>
                                          </p:spTgt>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175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1"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811" y="422564"/>
            <a:ext cx="10131425" cy="1456267"/>
          </a:xfrm>
        </p:spPr>
        <p:txBody>
          <a:bodyPr/>
          <a:lstStyle/>
          <a:p>
            <a:r>
              <a:rPr lang="en-US" b="1" dirty="0"/>
              <a:t>Programmes &amp; Activities: </a:t>
            </a:r>
            <a:r>
              <a:rPr lang="en-029" b="1" dirty="0"/>
              <a:t>Bus Tours</a:t>
            </a:r>
          </a:p>
        </p:txBody>
      </p:sp>
      <p:sp>
        <p:nvSpPr>
          <p:cNvPr id="23" name="Text Placeholder 22"/>
          <p:cNvSpPr>
            <a:spLocks noGrp="1"/>
          </p:cNvSpPr>
          <p:nvPr>
            <p:ph type="body" idx="1"/>
          </p:nvPr>
        </p:nvSpPr>
        <p:spPr>
          <a:xfrm>
            <a:off x="779118" y="5156020"/>
            <a:ext cx="4709054" cy="576262"/>
          </a:xfrm>
        </p:spPr>
        <p:txBody>
          <a:bodyPr/>
          <a:lstStyle/>
          <a:p>
            <a:r>
              <a:rPr lang="en-029" sz="2400" dirty="0"/>
              <a:t>Presentation at Cove Bay, St. Lucy</a:t>
            </a:r>
          </a:p>
        </p:txBody>
      </p:sp>
      <p:pic>
        <p:nvPicPr>
          <p:cNvPr id="22" name="Content Placeholder 21"/>
          <p:cNvPicPr>
            <a:picLocks noGrp="1" noChangeAspect="1"/>
          </p:cNvPicPr>
          <p:nvPr>
            <p:ph sz="half" idx="2"/>
          </p:nvPr>
        </p:nvPicPr>
        <p:blipFill>
          <a:blip r:embed="rId5" cstate="print">
            <a:extLst>
              <a:ext uri="{28A0092B-C50C-407E-A947-70E740481C1C}">
                <a14:useLocalDpi xmlns:a14="http://schemas.microsoft.com/office/drawing/2010/main" val="0"/>
              </a:ext>
            </a:extLst>
          </a:blip>
          <a:stretch>
            <a:fillRect/>
          </a:stretch>
        </p:blipFill>
        <p:spPr>
          <a:xfrm>
            <a:off x="837422" y="1819612"/>
            <a:ext cx="4753545" cy="3168000"/>
          </a:xfrm>
          <a:prstGeom prst="rect">
            <a:avLst/>
          </a:prstGeom>
          <a:ln>
            <a:noFill/>
          </a:ln>
          <a:effectLst>
            <a:outerShdw blurRad="292100" dist="139700" dir="2700000" algn="tl" rotWithShape="0">
              <a:srgbClr val="333333">
                <a:alpha val="65000"/>
              </a:srgbClr>
            </a:outerShdw>
          </a:effectLst>
        </p:spPr>
      </p:pic>
      <p:sp>
        <p:nvSpPr>
          <p:cNvPr id="24" name="Text Placeholder 23"/>
          <p:cNvSpPr>
            <a:spLocks noGrp="1"/>
          </p:cNvSpPr>
          <p:nvPr>
            <p:ph type="body" sz="quarter" idx="3"/>
          </p:nvPr>
        </p:nvSpPr>
        <p:spPr>
          <a:xfrm>
            <a:off x="5804173" y="5145033"/>
            <a:ext cx="4722813" cy="576262"/>
          </a:xfrm>
        </p:spPr>
        <p:txBody>
          <a:bodyPr/>
          <a:lstStyle/>
          <a:p>
            <a:r>
              <a:rPr lang="en-029" sz="2400" dirty="0"/>
              <a:t>Presentation on bus </a:t>
            </a:r>
          </a:p>
        </p:txBody>
      </p:sp>
      <p:pic>
        <p:nvPicPr>
          <p:cNvPr id="6" name="Content Placeholder 5"/>
          <p:cNvPicPr>
            <a:picLocks noGrp="1" noChangeAspect="1"/>
          </p:cNvPicPr>
          <p:nvPr>
            <p:ph sz="quarter" idx="4"/>
          </p:nvPr>
        </p:nvPicPr>
        <p:blipFill>
          <a:blip r:embed="rId6" cstate="print">
            <a:extLst>
              <a:ext uri="{28A0092B-C50C-407E-A947-70E740481C1C}">
                <a14:useLocalDpi xmlns:a14="http://schemas.microsoft.com/office/drawing/2010/main" val="0"/>
              </a:ext>
            </a:extLst>
          </a:blip>
          <a:stretch>
            <a:fillRect/>
          </a:stretch>
        </p:blipFill>
        <p:spPr>
          <a:xfrm>
            <a:off x="5842401" y="1854939"/>
            <a:ext cx="5501526" cy="3096000"/>
          </a:xfrm>
          <a:prstGeom prst="rect">
            <a:avLst/>
          </a:prstGeom>
          <a:ln>
            <a:noFill/>
          </a:ln>
          <a:effectLst>
            <a:outerShdw blurRad="292100" dist="139700" dir="2700000" algn="tl" rotWithShape="0">
              <a:srgbClr val="333333">
                <a:alpha val="65000"/>
              </a:srgbClr>
            </a:outerShdw>
          </a:effectLst>
        </p:spPr>
      </p:pic>
      <p:pic>
        <p:nvPicPr>
          <p:cNvPr id="4" name="Slide 5.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370295" y="5719907"/>
            <a:ext cx="487363" cy="487363"/>
          </a:xfrm>
          <a:prstGeom prst="rect">
            <a:avLst/>
          </a:prstGeom>
        </p:spPr>
      </p:pic>
    </p:spTree>
    <p:extLst>
      <p:ext uri="{BB962C8B-B14F-4D97-AF65-F5344CB8AC3E}">
        <p14:creationId xmlns:p14="http://schemas.microsoft.com/office/powerpoint/2010/main" val="2368342698"/>
      </p:ext>
    </p:extLst>
  </p:cSld>
  <p:clrMapOvr>
    <a:masterClrMapping/>
  </p:clrMapOvr>
  <mc:AlternateContent xmlns:mc="http://schemas.openxmlformats.org/markup-compatibility/2006" xmlns:p14="http://schemas.microsoft.com/office/powerpoint/2010/main">
    <mc:Choice Requires="p14">
      <p:transition spd="med" p14:dur="700" advClick="0" advTm="5210">
        <p:fade/>
      </p:transition>
    </mc:Choice>
    <mc:Fallback xmlns="">
      <p:transition spd="med" advClick="0" advTm="52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6583" y="278476"/>
            <a:ext cx="10131425" cy="1456267"/>
          </a:xfrm>
        </p:spPr>
        <p:txBody>
          <a:bodyPr/>
          <a:lstStyle/>
          <a:p>
            <a:r>
              <a:rPr lang="en-029" b="1" dirty="0"/>
              <a:t>Programmes &amp; Activities: TALKS &amp; WORKSHOPS</a:t>
            </a:r>
          </a:p>
        </p:txBody>
      </p:sp>
      <p:pic>
        <p:nvPicPr>
          <p:cNvPr id="10" name="Content Placeholder 6"/>
          <p:cNvPicPr>
            <a:picLocks noGrp="1" noChangeAspect="1"/>
          </p:cNvPicPr>
          <p:nvPr>
            <p:ph sz="half" idx="1"/>
          </p:nvPr>
        </p:nvPicPr>
        <p:blipFill>
          <a:blip r:embed="rId2"/>
          <a:stretch>
            <a:fillRect/>
          </a:stretch>
        </p:blipFill>
        <p:spPr>
          <a:xfrm>
            <a:off x="266910" y="1657031"/>
            <a:ext cx="4726059" cy="3649662"/>
          </a:xfrm>
          <a:prstGeom prst="rect">
            <a:avLst/>
          </a:prstGeom>
        </p:spPr>
      </p:pic>
      <p:pic>
        <p:nvPicPr>
          <p:cNvPr id="11" name="Content Placeholder 10"/>
          <p:cNvPicPr>
            <a:picLocks noGrp="1" noChangeAspect="1"/>
          </p:cNvPicPr>
          <p:nvPr>
            <p:ph sz="half" idx="2"/>
          </p:nvPr>
        </p:nvPicPr>
        <p:blipFill>
          <a:blip r:embed="rId3"/>
          <a:stretch>
            <a:fillRect/>
          </a:stretch>
        </p:blipFill>
        <p:spPr>
          <a:xfrm>
            <a:off x="7196138" y="1657031"/>
            <a:ext cx="4995862" cy="3459576"/>
          </a:xfrm>
          <a:prstGeom prst="rect">
            <a:avLst/>
          </a:prstGeom>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25293" r="5032" b="3208"/>
          <a:stretch/>
        </p:blipFill>
        <p:spPr>
          <a:xfrm>
            <a:off x="4572000" y="1734743"/>
            <a:ext cx="3501957" cy="4529870"/>
          </a:xfrm>
          <a:prstGeom prst="rect">
            <a:avLst/>
          </a:prstGeom>
        </p:spPr>
      </p:pic>
    </p:spTree>
    <p:extLst>
      <p:ext uri="{BB962C8B-B14F-4D97-AF65-F5344CB8AC3E}">
        <p14:creationId xmlns:p14="http://schemas.microsoft.com/office/powerpoint/2010/main" val="76586357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345" y="1082112"/>
            <a:ext cx="3680885" cy="1371600"/>
          </a:xfrm>
        </p:spPr>
        <p:txBody>
          <a:bodyPr>
            <a:normAutofit fontScale="90000"/>
          </a:bodyPr>
          <a:lstStyle/>
          <a:p>
            <a:r>
              <a:rPr lang="en-029" sz="4000" b="1" dirty="0"/>
              <a:t>Programmes &amp; Activities</a:t>
            </a:r>
            <a:r>
              <a:rPr lang="en-029" sz="4000" dirty="0"/>
              <a:t>:</a:t>
            </a:r>
            <a:br>
              <a:rPr lang="en-029" dirty="0"/>
            </a:br>
            <a:endParaRPr lang="en-029"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00035" y="305470"/>
            <a:ext cx="6156101" cy="6280925"/>
          </a:xfrm>
          <a:prstGeom prst="rect">
            <a:avLst/>
          </a:prstGeom>
        </p:spPr>
      </p:pic>
      <p:sp>
        <p:nvSpPr>
          <p:cNvPr id="7" name="Text Placeholder 6"/>
          <p:cNvSpPr>
            <a:spLocks noGrp="1"/>
          </p:cNvSpPr>
          <p:nvPr>
            <p:ph type="body" sz="half" idx="2"/>
          </p:nvPr>
        </p:nvSpPr>
        <p:spPr>
          <a:xfrm>
            <a:off x="705255" y="2473167"/>
            <a:ext cx="3680885" cy="1828800"/>
          </a:xfrm>
        </p:spPr>
        <p:txBody>
          <a:bodyPr>
            <a:normAutofit/>
          </a:bodyPr>
          <a:lstStyle/>
          <a:p>
            <a:r>
              <a:rPr lang="en-029" sz="2400" b="1" i="1" dirty="0"/>
              <a:t>Connections</a:t>
            </a:r>
            <a:r>
              <a:rPr lang="en-029" sz="2400" dirty="0"/>
              <a:t> newsletter</a:t>
            </a:r>
          </a:p>
        </p:txBody>
      </p:sp>
    </p:spTree>
    <p:extLst>
      <p:ext uri="{BB962C8B-B14F-4D97-AF65-F5344CB8AC3E}">
        <p14:creationId xmlns:p14="http://schemas.microsoft.com/office/powerpoint/2010/main" val="267235714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1" y="214745"/>
            <a:ext cx="10131425" cy="1456267"/>
          </a:xfrm>
        </p:spPr>
        <p:txBody>
          <a:bodyPr/>
          <a:lstStyle/>
          <a:p>
            <a:r>
              <a:rPr lang="en-US" b="1" dirty="0"/>
              <a:t>BARBADOS FAMILY HISTORY PROJECT</a:t>
            </a:r>
            <a:endParaRPr lang="en-029" b="1" dirty="0"/>
          </a:p>
        </p:txBody>
      </p:sp>
      <p:sp>
        <p:nvSpPr>
          <p:cNvPr id="6" name="Content Placeholder 5"/>
          <p:cNvSpPr>
            <a:spLocks noGrp="1"/>
          </p:cNvSpPr>
          <p:nvPr>
            <p:ph sz="half" idx="1"/>
          </p:nvPr>
        </p:nvSpPr>
        <p:spPr>
          <a:xfrm>
            <a:off x="4818729" y="1357222"/>
            <a:ext cx="6526367" cy="4361764"/>
          </a:xfrm>
        </p:spPr>
        <p:txBody>
          <a:bodyPr>
            <a:normAutofit/>
          </a:bodyPr>
          <a:lstStyle/>
          <a:p>
            <a:r>
              <a:rPr lang="en-029" sz="2400" b="1" dirty="0"/>
              <a:t>Connecting Generations </a:t>
            </a:r>
            <a:r>
              <a:rPr lang="en-029" sz="2400" dirty="0"/>
              <a:t>by identifying and learning about our ancestors and recording our family heritage for our descendants.</a:t>
            </a:r>
          </a:p>
          <a:p>
            <a:r>
              <a:rPr lang="en-029" sz="2400" b="1" dirty="0"/>
              <a:t>Connecting Families </a:t>
            </a:r>
            <a:r>
              <a:rPr lang="en-029" sz="2400" dirty="0"/>
              <a:t>by meeting our extended families.</a:t>
            </a:r>
          </a:p>
          <a:p>
            <a:r>
              <a:rPr lang="en-029" sz="2400" b="1" dirty="0"/>
              <a:t>Connecting to Barbados </a:t>
            </a:r>
            <a:r>
              <a:rPr lang="en-029" sz="2400" dirty="0">
                <a:solidFill>
                  <a:prstClr val="white"/>
                </a:solidFill>
              </a:rPr>
              <a:t>through greater knowledge of the history and geography of the island home of our ancestors.</a:t>
            </a:r>
          </a:p>
          <a:p>
            <a:pPr algn="just"/>
            <a:endParaRPr lang="en-029" sz="2400" b="1" dirty="0"/>
          </a:p>
        </p:txBody>
      </p:sp>
      <p:pic>
        <p:nvPicPr>
          <p:cNvPr id="8" name="Content Placeholder 7"/>
          <p:cNvPicPr>
            <a:picLocks noGrp="1" noChangeAspect="1"/>
          </p:cNvPicPr>
          <p:nvPr>
            <p:ph sz="half" idx="2"/>
          </p:nvPr>
        </p:nvPicPr>
        <p:blipFill rotWithShape="1">
          <a:blip r:embed="rId5" cstate="print">
            <a:extLst>
              <a:ext uri="{28A0092B-C50C-407E-A947-70E740481C1C}">
                <a14:useLocalDpi xmlns:a14="http://schemas.microsoft.com/office/drawing/2010/main" val="0"/>
              </a:ext>
            </a:extLst>
          </a:blip>
          <a:srcRect t="4238"/>
          <a:stretch/>
        </p:blipFill>
        <p:spPr>
          <a:xfrm>
            <a:off x="812356" y="1415373"/>
            <a:ext cx="3478514" cy="4688477"/>
          </a:xfrm>
          <a:prstGeom prst="rect">
            <a:avLst/>
          </a:prstGeom>
        </p:spPr>
      </p:pic>
      <p:pic>
        <p:nvPicPr>
          <p:cNvPr id="3" name="Slide 8.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51603" y="5116441"/>
            <a:ext cx="487363" cy="487363"/>
          </a:xfrm>
          <a:prstGeom prst="rect">
            <a:avLst/>
          </a:prstGeom>
        </p:spPr>
      </p:pic>
    </p:spTree>
    <p:extLst>
      <p:ext uri="{BB962C8B-B14F-4D97-AF65-F5344CB8AC3E}">
        <p14:creationId xmlns:p14="http://schemas.microsoft.com/office/powerpoint/2010/main" val="4213779668"/>
      </p:ext>
    </p:extLst>
  </p:cSld>
  <p:clrMapOvr>
    <a:masterClrMapping/>
  </p:clrMapOvr>
  <mc:AlternateContent xmlns:mc="http://schemas.openxmlformats.org/markup-compatibility/2006" xmlns:p14="http://schemas.microsoft.com/office/powerpoint/2010/main">
    <mc:Choice Requires="p14">
      <p:transition spd="med" p14:dur="700" advClick="0" advTm="25000">
        <p:fade/>
      </p:transition>
    </mc:Choice>
    <mc:Fallback xmlns="">
      <p:transition spd="med" advClick="0" advTm="2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358" fill="hold"/>
                                        <p:tgtEl>
                                          <p:spTgt spid="3"/>
                                        </p:tgtEl>
                                      </p:cBhvr>
                                    </p:cmd>
                                  </p:childTnLst>
                                </p:cTn>
                              </p:par>
                              <p:par>
                                <p:cTn id="7" presetID="42" presetClass="entr" presetSubtype="0" fill="hold" grpId="0" nodeType="withEffect">
                                  <p:stCondLst>
                                    <p:cond delay="14000"/>
                                  </p:stCondLst>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500"/>
                                        <p:tgtEl>
                                          <p:spTgt spid="6">
                                            <p:txEl>
                                              <p:pRg st="0" end="0"/>
                                            </p:txEl>
                                          </p:spTgt>
                                        </p:tgtEl>
                                      </p:cBhvr>
                                    </p:animEffect>
                                    <p:anim calcmode="lin" valueType="num">
                                      <p:cBhvr>
                                        <p:cTn id="10"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1" dur="500" fill="hold"/>
                                        <p:tgtEl>
                                          <p:spTgt spid="6">
                                            <p:txEl>
                                              <p:pRg st="0" end="0"/>
                                            </p:txEl>
                                          </p:spTgt>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400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1400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anim calcmode="lin" valueType="num">
                                      <p:cBhvr>
                                        <p:cTn id="20"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1"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2" fill="hold" display="0">
                  <p:stCondLst>
                    <p:cond delay="indefinite"/>
                  </p:stCondLst>
                  <p:endCondLst>
                    <p:cond evt="onStopAudio" delay="0">
                      <p:tgtEl>
                        <p:sldTgt/>
                      </p:tgtEl>
                    </p:cond>
                  </p:endCondLst>
                </p:cTn>
                <p:tgtEl>
                  <p:spTgt spid="3"/>
                </p:tgtEl>
              </p:cMediaNode>
            </p:audio>
          </p:childTnLst>
        </p:cTn>
      </p:par>
    </p:tnLst>
    <p:bldLst>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27435" y="259404"/>
            <a:ext cx="10967935" cy="1456267"/>
          </a:xfrm>
        </p:spPr>
        <p:txBody>
          <a:bodyPr>
            <a:normAutofit/>
          </a:bodyPr>
          <a:lstStyle/>
          <a:p>
            <a:r>
              <a:rPr lang="en-029" b="1" dirty="0"/>
              <a:t>BARBADOS FAMILY HISTORY PROJECT: PROJECT ACTIVITIES</a:t>
            </a:r>
          </a:p>
        </p:txBody>
      </p:sp>
      <p:sp>
        <p:nvSpPr>
          <p:cNvPr id="3" name="Content Placeholder 2"/>
          <p:cNvSpPr>
            <a:spLocks noGrp="1"/>
          </p:cNvSpPr>
          <p:nvPr>
            <p:ph sz="half" idx="1"/>
          </p:nvPr>
        </p:nvSpPr>
        <p:spPr>
          <a:xfrm>
            <a:off x="627436" y="1500042"/>
            <a:ext cx="4995334" cy="4534386"/>
          </a:xfrm>
        </p:spPr>
        <p:txBody>
          <a:bodyPr>
            <a:noAutofit/>
          </a:bodyPr>
          <a:lstStyle/>
          <a:p>
            <a:r>
              <a:rPr lang="en-029" sz="2400" dirty="0"/>
              <a:t>A public awareness campaign across all media. </a:t>
            </a:r>
          </a:p>
          <a:p>
            <a:r>
              <a:rPr lang="en-029" sz="2400" dirty="0"/>
              <a:t>Workshops to train and empower persons desirous of researching their family histories.</a:t>
            </a:r>
          </a:p>
          <a:p>
            <a:r>
              <a:rPr lang="en-029" sz="2400" dirty="0"/>
              <a:t>Providing information on the resources available for family history research.</a:t>
            </a:r>
          </a:p>
          <a:p>
            <a:r>
              <a:rPr lang="en-029" sz="2400" dirty="0"/>
              <a:t>Partnerships with community organizations and other stakeholders in conducting project activities.</a:t>
            </a:r>
          </a:p>
        </p:txBody>
      </p:sp>
      <p:pic>
        <p:nvPicPr>
          <p:cNvPr id="10" name="Content Placeholder 9"/>
          <p:cNvPicPr>
            <a:picLocks noGrp="1" noChangeAspect="1"/>
          </p:cNvPicPr>
          <p:nvPr>
            <p:ph sz="half" idx="2"/>
          </p:nvPr>
        </p:nvPicPr>
        <p:blipFill>
          <a:blip r:embed="rId5" cstate="print">
            <a:extLst>
              <a:ext uri="{28A0092B-C50C-407E-A947-70E740481C1C}">
                <a14:useLocalDpi xmlns:a14="http://schemas.microsoft.com/office/drawing/2010/main" val="0"/>
              </a:ext>
            </a:extLst>
          </a:blip>
          <a:stretch>
            <a:fillRect/>
          </a:stretch>
        </p:blipFill>
        <p:spPr>
          <a:xfrm>
            <a:off x="5820852" y="1537855"/>
            <a:ext cx="5721359" cy="4409771"/>
          </a:xfrm>
          <a:prstGeom prst="rect">
            <a:avLst/>
          </a:prstGeom>
        </p:spPr>
      </p:pic>
      <p:pic>
        <p:nvPicPr>
          <p:cNvPr id="4" name="Slide 9.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66003" y="5304271"/>
            <a:ext cx="487363" cy="487363"/>
          </a:xfrm>
          <a:prstGeom prst="rect">
            <a:avLst/>
          </a:prstGeom>
        </p:spPr>
      </p:pic>
    </p:spTree>
    <p:extLst>
      <p:ext uri="{BB962C8B-B14F-4D97-AF65-F5344CB8AC3E}">
        <p14:creationId xmlns:p14="http://schemas.microsoft.com/office/powerpoint/2010/main" val="2471706053"/>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565" fill="hold"/>
                                        <p:tgtEl>
                                          <p:spTgt spid="4"/>
                                        </p:tgtEl>
                                      </p:cBhvr>
                                    </p:cmd>
                                  </p:childTnLst>
                                </p:cTn>
                              </p:par>
                              <p:par>
                                <p:cTn id="7" presetID="42"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1000"/>
                                        <p:tgtEl>
                                          <p:spTgt spid="3">
                                            <p:txEl>
                                              <p:pRg st="0" end="0"/>
                                            </p:txEl>
                                          </p:spTgt>
                                        </p:tgtEl>
                                      </p:cBhvr>
                                    </p:animEffect>
                                    <p:anim calcmode="lin" valueType="num">
                                      <p:cBhvr>
                                        <p:cTn id="1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7"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04C7E"/>
      </a:dk2>
      <a:lt2>
        <a:srgbClr val="EBEBEB"/>
      </a:lt2>
      <a:accent1>
        <a:srgbClr val="94CE67"/>
      </a:accent1>
      <a:accent2>
        <a:srgbClr val="49D1CD"/>
      </a:accent2>
      <a:accent3>
        <a:srgbClr val="61A5D6"/>
      </a:accent3>
      <a:accent4>
        <a:srgbClr val="9D8CD3"/>
      </a:accent4>
      <a:accent5>
        <a:srgbClr val="E45C8A"/>
      </a:accent5>
      <a:accent6>
        <a:srgbClr val="F98C61"/>
      </a:accent6>
      <a:hlink>
        <a:srgbClr val="AAF172"/>
      </a:hlink>
      <a:folHlink>
        <a:srgbClr val="E7F19A"/>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E44E6A2F-09CD-4BE0-B42D-107FF03CEE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TM03457452[[fn=Celestial]]</Template>
  <TotalTime>915</TotalTime>
  <Words>772</Words>
  <Application>Microsoft Office PowerPoint</Application>
  <PresentationFormat>Widescreen</PresentationFormat>
  <Paragraphs>135</Paragraphs>
  <Slides>26</Slides>
  <Notes>16</Notes>
  <HiddenSlides>0</HiddenSlides>
  <MMClips>15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Celestial</vt:lpstr>
      <vt:lpstr>BARBADOS FAMILY HISTORY PROJECT</vt:lpstr>
      <vt:lpstr>BARBADOS FAMILY HISTORY PROJECT</vt:lpstr>
      <vt:lpstr>BARBADOS FAMILY HISTORY PROJECT</vt:lpstr>
      <vt:lpstr>Barbados Genealogy Group </vt:lpstr>
      <vt:lpstr>Programmes &amp; Activities: Bus Tours</vt:lpstr>
      <vt:lpstr>Programmes &amp; Activities: TALKS &amp; WORKSHOPS</vt:lpstr>
      <vt:lpstr>Programmes &amp; Activities: </vt:lpstr>
      <vt:lpstr>BARBADOS FAMILY HISTORY PROJECT</vt:lpstr>
      <vt:lpstr>BARBADOS FAMILY HISTORY PROJECT: PROJECT ACTIVITIES</vt:lpstr>
      <vt:lpstr>Sources to Search</vt:lpstr>
      <vt:lpstr>Information available from Records</vt:lpstr>
      <vt:lpstr>SOME Internet Resources</vt:lpstr>
      <vt:lpstr>Take a Trip</vt:lpstr>
      <vt:lpstr>Planning your trip</vt:lpstr>
      <vt:lpstr>Some Resources IN BARBADOS </vt:lpstr>
      <vt:lpstr>OF HALLS, HILLS AND HOLES: Place names of Barbados</vt:lpstr>
      <vt:lpstr>PowerPoint Presentation</vt:lpstr>
      <vt:lpstr>PowerPoint Presentation</vt:lpstr>
      <vt:lpstr>PowerPoint Presentation</vt:lpstr>
      <vt:lpstr>PowerPoint Presentation</vt:lpstr>
      <vt:lpstr>PowerPoint Presentation</vt:lpstr>
      <vt:lpstr>PowerPoint Presentation</vt:lpstr>
      <vt:lpstr>Barbados family history project Barbados Genealogy Group Barbados Museum &amp; Historical Society St. Ann’s Garrison, St. Michael, Barbados  Tel.: 246-538-0201 Email: library@barbmuse.org.bb                                                                   </vt:lpstr>
      <vt:lpstr>“Connecting Generations. Connecting Families” THANK YOU!</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BARBADOS FAMILY HISTORY PROJECT</dc:title>
  <dc:creator>Harriet Pierce</dc:creator>
  <cp:lastModifiedBy>Donna Hunte-Cox</cp:lastModifiedBy>
  <cp:revision>234</cp:revision>
  <dcterms:created xsi:type="dcterms:W3CDTF">2017-08-22T18:47:45Z</dcterms:created>
  <dcterms:modified xsi:type="dcterms:W3CDTF">2017-09-28T01:33:32Z</dcterms:modified>
</cp:coreProperties>
</file>